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6" r:id="rId14"/>
    <p:sldId id="270" r:id="rId15"/>
    <p:sldId id="271" r:id="rId16"/>
    <p:sldId id="272" r:id="rId17"/>
    <p:sldId id="273" r:id="rId18"/>
    <p:sldId id="274" r:id="rId19"/>
    <p:sldId id="275" r:id="rId2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61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24F7C-CEEF-0736-158F-BF5BCBAFD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CD9AFB-ABB4-ACA4-6450-7154B2E22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F4EB59-6014-D480-1A0F-0D8526A94C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4B72C0-777C-2EA9-92D9-CBD14333C25E}"/>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516430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developer.android.com/studio" TargetMode="External"/><Relationship Id="rId3" Type="http://schemas.openxmlformats.org/officeDocument/2006/relationships/image" Target="../media/image2.png"/><Relationship Id="rId7" Type="http://schemas.openxmlformats.org/officeDocument/2006/relationships/hyperlink" Target="https://nodejs.org/docs/latest/api/"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reactnavigation.org/docs/getting-started/" TargetMode="External"/><Relationship Id="rId5" Type="http://schemas.openxmlformats.org/officeDocument/2006/relationships/hyperlink" Target="https://reactnative.dev/docs/environment-setup" TargetMode="External"/><Relationship Id="rId4" Type="http://schemas.openxmlformats.org/officeDocument/2006/relationships/image" Target="../media/image40.png"/><Relationship Id="rId9" Type="http://schemas.openxmlformats.org/officeDocument/2006/relationships/hyperlink" Target="https://docs.github.com/e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832104" y="5184648"/>
            <a:ext cx="12984480" cy="27432"/>
          </a:xfrm>
          <a:prstGeom prst="rect">
            <a:avLst/>
          </a:prstGeom>
        </p:spPr>
      </p:pic>
      <p:sp>
        <p:nvSpPr>
          <p:cNvPr id="5" name="Text 0"/>
          <p:cNvSpPr/>
          <p:nvPr/>
        </p:nvSpPr>
        <p:spPr>
          <a:xfrm>
            <a:off x="832104" y="3456432"/>
            <a:ext cx="12984480" cy="1527048"/>
          </a:xfrm>
          <a:prstGeom prst="rect">
            <a:avLst/>
          </a:prstGeom>
          <a:noFill/>
          <a:ln/>
        </p:spPr>
        <p:txBody>
          <a:bodyPr wrap="square" lIns="0" tIns="0" rIns="0" bIns="0" rtlCol="0" anchor="ctr"/>
          <a:lstStyle/>
          <a:p>
            <a:pPr marL="0" indent="0" algn="ctr">
              <a:lnSpc>
                <a:spcPts val="6000"/>
              </a:lnSpc>
              <a:buNone/>
            </a:pPr>
            <a:r>
              <a:rPr lang="en-US" sz="4800" dirty="0">
                <a:solidFill>
                  <a:schemeClr val="bg1"/>
                </a:solidFill>
                <a:latin typeface="Times New Roman" panose="02020603050405020304" pitchFamily="18" charset="0"/>
                <a:cs typeface="Times New Roman" panose="02020603050405020304" pitchFamily="18" charset="0"/>
              </a:rPr>
              <a:t>ARDENT COMPUTECH PVT. LTD.</a:t>
            </a:r>
          </a:p>
          <a:p>
            <a:pPr marL="0" indent="0" algn="ctr">
              <a:lnSpc>
                <a:spcPts val="6000"/>
              </a:lnSpc>
              <a:buNone/>
            </a:pPr>
            <a:r>
              <a:rPr lang="en-US" sz="2000" dirty="0">
                <a:solidFill>
                  <a:schemeClr val="bg1"/>
                </a:solidFill>
                <a:latin typeface="Times New Roman" panose="02020603050405020304" pitchFamily="18" charset="0"/>
                <a:cs typeface="Times New Roman" panose="02020603050405020304" pitchFamily="18" charset="0"/>
              </a:rPr>
              <a:t>Internship Course : Hybrid </a:t>
            </a:r>
            <a:r>
              <a:rPr lang="en-US" sz="2000" b="1" dirty="0">
                <a:solidFill>
                  <a:schemeClr val="bg1"/>
                </a:solidFill>
                <a:latin typeface="Times New Roman" panose="02020603050405020304" pitchFamily="18" charset="0"/>
                <a:cs typeface="Times New Roman" panose="02020603050405020304" pitchFamily="18" charset="0"/>
              </a:rPr>
              <a:t>Mobile Application Development with React Native</a:t>
            </a:r>
          </a:p>
        </p:txBody>
      </p:sp>
      <p:sp>
        <p:nvSpPr>
          <p:cNvPr id="6" name="Text 1"/>
          <p:cNvSpPr/>
          <p:nvPr/>
        </p:nvSpPr>
        <p:spPr>
          <a:xfrm>
            <a:off x="832104" y="5404104"/>
            <a:ext cx="12984480" cy="228600"/>
          </a:xfrm>
          <a:prstGeom prst="rect">
            <a:avLst/>
          </a:prstGeom>
          <a:noFill/>
          <a:ln/>
        </p:spPr>
        <p:txBody>
          <a:bodyPr wrap="none" lIns="0" tIns="0" rIns="0" bIns="0" rtlCol="0" anchor="ctr"/>
          <a:lstStyle/>
          <a:p>
            <a:pPr marL="0" indent="0" algn="l">
              <a:lnSpc>
                <a:spcPts val="1740"/>
              </a:lnSpc>
              <a:buNone/>
            </a:pP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Internship Duration: 4 WEEKS (09 July 2025 – 16 Aug 2025)</a:t>
            </a:r>
            <a:endParaRPr lang="en-US" dirty="0">
              <a:latin typeface="Times New Roman" panose="02020603050405020304" pitchFamily="18" charset="0"/>
              <a:cs typeface="Times New Roman" panose="02020603050405020304" pitchFamily="18" charset="0"/>
            </a:endParaRPr>
          </a:p>
        </p:txBody>
      </p:sp>
      <p:sp>
        <p:nvSpPr>
          <p:cNvPr id="7" name="Text 2"/>
          <p:cNvSpPr/>
          <p:nvPr/>
        </p:nvSpPr>
        <p:spPr>
          <a:xfrm>
            <a:off x="832104" y="5824728"/>
            <a:ext cx="12984480" cy="228600"/>
          </a:xfrm>
          <a:prstGeom prst="rect">
            <a:avLst/>
          </a:prstGeom>
          <a:noFill/>
          <a:ln/>
        </p:spPr>
        <p:txBody>
          <a:bodyPr wrap="none" lIns="0" tIns="0" rIns="0" bIns="0" rtlCol="0" anchor="ctr"/>
          <a:lstStyle/>
          <a:p>
            <a:pPr marL="0" indent="0" algn="l">
              <a:lnSpc>
                <a:spcPts val="1740"/>
              </a:lnSpc>
              <a:buNone/>
            </a:pP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Name of the Supervisor : Mr. Subhojit Santra</a:t>
            </a:r>
            <a:endParaRPr lang="en-US" dirty="0">
              <a:latin typeface="Times New Roman" panose="02020603050405020304" pitchFamily="18" charset="0"/>
              <a:cs typeface="Times New Roman" panose="02020603050405020304" pitchFamily="18" charset="0"/>
            </a:endParaRPr>
          </a:p>
        </p:txBody>
      </p:sp>
      <p:sp>
        <p:nvSpPr>
          <p:cNvPr id="8" name="Text 3"/>
          <p:cNvSpPr/>
          <p:nvPr/>
        </p:nvSpPr>
        <p:spPr>
          <a:xfrm>
            <a:off x="832104" y="6245352"/>
            <a:ext cx="12984480" cy="228600"/>
          </a:xfrm>
          <a:prstGeom prst="rect">
            <a:avLst/>
          </a:prstGeom>
          <a:noFill/>
          <a:ln/>
        </p:spPr>
        <p:txBody>
          <a:bodyPr wrap="none" lIns="0" tIns="0" rIns="0" bIns="0" rtlCol="0" anchor="ctr"/>
          <a:lstStyle/>
          <a:p>
            <a:pPr marL="0" indent="0" algn="l">
              <a:lnSpc>
                <a:spcPts val="1740"/>
              </a:lnSpc>
              <a:buNone/>
            </a:pP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PRESENTED BY : 1) BHAVYA PRASAD      2)  OKAISH ALAM</a:t>
            </a:r>
            <a:endParaRPr lang="en-US" dirty="0">
              <a:latin typeface="Times New Roman" panose="02020603050405020304" pitchFamily="18" charset="0"/>
              <a:cs typeface="Times New Roman" panose="02020603050405020304" pitchFamily="18" charset="0"/>
            </a:endParaRPr>
          </a:p>
        </p:txBody>
      </p:sp>
      <p:sp>
        <p:nvSpPr>
          <p:cNvPr id="9" name="Text 4"/>
          <p:cNvSpPr/>
          <p:nvPr/>
        </p:nvSpPr>
        <p:spPr>
          <a:xfrm>
            <a:off x="832104" y="6665976"/>
            <a:ext cx="12984480" cy="228600"/>
          </a:xfrm>
          <a:prstGeom prst="rect">
            <a:avLst/>
          </a:prstGeom>
          <a:noFill/>
          <a:ln/>
        </p:spPr>
        <p:txBody>
          <a:bodyPr wrap="none" lIns="0" tIns="0" rIns="0" bIns="0" rtlCol="0" anchor="ctr"/>
          <a:lstStyle/>
          <a:p>
            <a:pPr marL="0" indent="0" algn="l">
              <a:lnSpc>
                <a:spcPts val="1740"/>
              </a:lnSpc>
              <a:buNone/>
            </a:pPr>
            <a:endParaRPr lang="en-US" sz="13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5532120"/>
            <a:ext cx="12984480" cy="36576"/>
          </a:xfrm>
          <a:prstGeom prst="rect">
            <a:avLst/>
          </a:prstGeom>
        </p:spPr>
      </p:pic>
      <p:sp>
        <p:nvSpPr>
          <p:cNvPr id="5" name="Text 0"/>
          <p:cNvSpPr/>
          <p:nvPr/>
        </p:nvSpPr>
        <p:spPr>
          <a:xfrm>
            <a:off x="832104" y="649224"/>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EAEAEA"/>
                </a:solidFill>
                <a:latin typeface="思源黑体-思源黑体-Medium" pitchFamily="34" charset="0"/>
                <a:ea typeface="思源黑体-思源黑体-Medium" pitchFamily="34" charset="-122"/>
                <a:cs typeface="思源黑体-思源黑体-Medium" pitchFamily="34" charset="-120"/>
              </a:rPr>
              <a:t>10</a:t>
            </a:r>
            <a:endParaRPr lang="en-US" sz="13930" dirty="0"/>
          </a:p>
        </p:txBody>
      </p:sp>
      <p:sp>
        <p:nvSpPr>
          <p:cNvPr id="6" name="Text 1"/>
          <p:cNvSpPr/>
          <p:nvPr/>
        </p:nvSpPr>
        <p:spPr>
          <a:xfrm>
            <a:off x="832104" y="31272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2"/>
          <p:cNvSpPr/>
          <p:nvPr/>
        </p:nvSpPr>
        <p:spPr>
          <a:xfrm>
            <a:off x="832104" y="3694176"/>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3"/>
          <p:cNvSpPr/>
          <p:nvPr/>
        </p:nvSpPr>
        <p:spPr>
          <a:xfrm>
            <a:off x="832104" y="4251960"/>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EAEAEA"/>
                </a:solidFill>
                <a:latin typeface="思源黑体-思源黑体-Medium" pitchFamily="34" charset="0"/>
                <a:ea typeface="思源黑体-思源黑体-Medium" pitchFamily="34" charset="-122"/>
                <a:cs typeface="思源黑体-思源黑体-Medium" pitchFamily="34" charset="-120"/>
              </a:rPr>
              <a:t>System Design &amp; Architecture</a:t>
            </a:r>
            <a:endParaRPr lang="en-US" sz="6410" dirty="0"/>
          </a:p>
        </p:txBody>
      </p:sp>
      <p:sp>
        <p:nvSpPr>
          <p:cNvPr id="9" name="Text 4"/>
          <p:cNvSpPr/>
          <p:nvPr/>
        </p:nvSpPr>
        <p:spPr>
          <a:xfrm>
            <a:off x="832104" y="5833872"/>
            <a:ext cx="12984480" cy="237744"/>
          </a:xfrm>
          <a:prstGeom prst="rect">
            <a:avLst/>
          </a:prstGeom>
          <a:noFill/>
          <a:ln/>
        </p:spPr>
        <p:txBody>
          <a:bodyPr wrap="none" lIns="0" tIns="0" rIns="0" bIns="0" rtlCol="0" anchor="ctr"/>
          <a:lstStyle/>
          <a:p>
            <a:pPr marL="0" indent="0" algn="l">
              <a:lnSpc>
                <a:spcPts val="1850"/>
              </a:lnSpc>
              <a:buNone/>
            </a:pPr>
            <a:r>
              <a:rPr lang="en-US" sz="1480" dirty="0">
                <a:solidFill>
                  <a:srgbClr val="AEABAB"/>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649224"/>
            <a:ext cx="8010144" cy="1481328"/>
          </a:xfrm>
          <a:prstGeom prst="rect">
            <a:avLst/>
          </a:prstGeom>
          <a:noFill/>
          <a:ln/>
        </p:spPr>
        <p:txBody>
          <a:bodyPr wrap="square" lIns="0" tIns="0" rIns="0" bIns="0" rtlCol="0" anchor="ctr"/>
          <a:lstStyle/>
          <a:p>
            <a:pPr marL="0" indent="0" algn="l">
              <a:lnSpc>
                <a:spcPts val="5800"/>
              </a:lnSpc>
              <a:buNone/>
            </a:pPr>
            <a:r>
              <a:rPr lang="en-US" sz="4640" dirty="0">
                <a:solidFill>
                  <a:srgbClr val="EAEAEA"/>
                </a:solidFill>
                <a:latin typeface="思源黑体-思源黑体-Medium" pitchFamily="34" charset="0"/>
                <a:ea typeface="思源黑体-思源黑体-Medium" pitchFamily="34" charset="-122"/>
                <a:cs typeface="思源黑体-思源黑体-Medium" pitchFamily="34" charset="-120"/>
              </a:rPr>
              <a:t>System Design &amp; Architecture</a:t>
            </a:r>
            <a:endParaRPr lang="en-US" sz="4640" dirty="0"/>
          </a:p>
        </p:txBody>
      </p:sp>
      <p:sp>
        <p:nvSpPr>
          <p:cNvPr id="5" name="Text 1"/>
          <p:cNvSpPr/>
          <p:nvPr/>
        </p:nvSpPr>
        <p:spPr>
          <a:xfrm>
            <a:off x="731520" y="2514600"/>
            <a:ext cx="8110728" cy="259461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The KartNest application is designed with a modular architecture to ensure scalability, maintainability, and a smooth user experience. The architecture separates concerns into distinct layers, allowing independent development and future upgrades without disrupting the entire system.</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0361" y="0"/>
            <a:ext cx="5223860" cy="3891776"/>
          </a:xfrm>
          <a:prstGeom prst="rect">
            <a:avLst/>
          </a:prstGeom>
        </p:spPr>
      </p:pic>
      <p:pic>
        <p:nvPicPr>
          <p:cNvPr id="3" name="Image 1" descr="preencoded.png"/>
          <p:cNvPicPr>
            <a:picLocks noChangeAspect="1"/>
          </p:cNvPicPr>
          <p:nvPr/>
        </p:nvPicPr>
        <p:blipFill>
          <a:blip r:embed="rId4"/>
          <a:stretch>
            <a:fillRect/>
          </a:stretch>
        </p:blipFill>
        <p:spPr>
          <a:xfrm>
            <a:off x="1490472" y="1911096"/>
            <a:ext cx="3969569" cy="5950514"/>
          </a:xfrm>
          <a:prstGeom prst="rect">
            <a:avLst/>
          </a:prstGeom>
        </p:spPr>
      </p:pic>
      <p:sp>
        <p:nvSpPr>
          <p:cNvPr id="4"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EAEAEA"/>
                </a:solidFill>
                <a:latin typeface="思源黑体-思源黑体-Medium" pitchFamily="34" charset="0"/>
                <a:ea typeface="思源黑体-思源黑体-Medium" pitchFamily="34" charset="-122"/>
                <a:cs typeface="思源黑体-思源黑体-Medium" pitchFamily="34" charset="-120"/>
              </a:rPr>
              <a:t>Architectural Layers</a:t>
            </a:r>
            <a:endParaRPr lang="en-US" sz="4640" dirty="0"/>
          </a:p>
        </p:txBody>
      </p:sp>
      <p:sp>
        <p:nvSpPr>
          <p:cNvPr id="5" name="Text 1"/>
          <p:cNvSpPr/>
          <p:nvPr/>
        </p:nvSpPr>
        <p:spPr>
          <a:xfrm>
            <a:off x="7708392" y="1655064"/>
            <a:ext cx="5843016" cy="557784"/>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User Interface Layer (UI)</a:t>
            </a:r>
            <a:endParaRPr lang="en-US" sz="1850" dirty="0"/>
          </a:p>
        </p:txBody>
      </p:sp>
      <p:sp>
        <p:nvSpPr>
          <p:cNvPr id="6" name="Text 2"/>
          <p:cNvSpPr/>
          <p:nvPr/>
        </p:nvSpPr>
        <p:spPr>
          <a:xfrm>
            <a:off x="8046720" y="2212848"/>
            <a:ext cx="5504688" cy="736092"/>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Built using React Native components for a responsive and consistent look across Android and iOS.</a:t>
            </a:r>
            <a:endParaRPr lang="en-US" sz="1850" dirty="0"/>
          </a:p>
        </p:txBody>
      </p:sp>
      <p:sp>
        <p:nvSpPr>
          <p:cNvPr id="7" name="Text 3"/>
          <p:cNvSpPr/>
          <p:nvPr/>
        </p:nvSpPr>
        <p:spPr>
          <a:xfrm>
            <a:off x="8046720" y="2948940"/>
            <a:ext cx="5504688" cy="818388"/>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Handles visual presentation, product display, and user interaction.</a:t>
            </a:r>
            <a:endParaRPr lang="en-US" sz="1850" dirty="0"/>
          </a:p>
        </p:txBody>
      </p:sp>
      <p:sp>
        <p:nvSpPr>
          <p:cNvPr id="8" name="Text 4"/>
          <p:cNvSpPr/>
          <p:nvPr/>
        </p:nvSpPr>
        <p:spPr>
          <a:xfrm>
            <a:off x="7708392" y="3767328"/>
            <a:ext cx="5843016" cy="438912"/>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Application Logic Layer</a:t>
            </a:r>
            <a:endParaRPr lang="en-US" sz="1850" dirty="0"/>
          </a:p>
        </p:txBody>
      </p:sp>
      <p:sp>
        <p:nvSpPr>
          <p:cNvPr id="9" name="Text 5"/>
          <p:cNvSpPr/>
          <p:nvPr/>
        </p:nvSpPr>
        <p:spPr>
          <a:xfrm>
            <a:off x="8046720" y="4206240"/>
            <a:ext cx="5504688" cy="438912"/>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Manages navigation using React Navigation.</a:t>
            </a:r>
            <a:endParaRPr lang="en-US" sz="1850" dirty="0"/>
          </a:p>
        </p:txBody>
      </p:sp>
      <p:sp>
        <p:nvSpPr>
          <p:cNvPr id="10" name="Text 6"/>
          <p:cNvSpPr/>
          <p:nvPr/>
        </p:nvSpPr>
        <p:spPr>
          <a:xfrm>
            <a:off x="8046720" y="4645152"/>
            <a:ext cx="5504688" cy="566928"/>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Controls state management, product filtering, and search functionalities.</a:t>
            </a:r>
            <a:endParaRPr lang="en-US" sz="1850" dirty="0"/>
          </a:p>
        </p:txBody>
      </p:sp>
      <p:sp>
        <p:nvSpPr>
          <p:cNvPr id="11" name="Text 7"/>
          <p:cNvSpPr/>
          <p:nvPr/>
        </p:nvSpPr>
        <p:spPr>
          <a:xfrm>
            <a:off x="7708392" y="5321808"/>
            <a:ext cx="5843016" cy="438912"/>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Database Layer (Planned)</a:t>
            </a:r>
            <a:endParaRPr lang="en-US" sz="1850" dirty="0"/>
          </a:p>
        </p:txBody>
      </p:sp>
      <p:sp>
        <p:nvSpPr>
          <p:cNvPr id="12" name="Text 8"/>
          <p:cNvSpPr/>
          <p:nvPr/>
        </p:nvSpPr>
        <p:spPr>
          <a:xfrm>
            <a:off x="7872761" y="5760720"/>
            <a:ext cx="5678647" cy="566928"/>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Will handle user authentication, payment gateway integration, and order processing.</a:t>
            </a:r>
            <a:endParaRPr lang="en-US" sz="1850" dirty="0"/>
          </a:p>
        </p:txBody>
      </p:sp>
      <p:sp>
        <p:nvSpPr>
          <p:cNvPr id="13" name="Text 9"/>
          <p:cNvSpPr/>
          <p:nvPr/>
        </p:nvSpPr>
        <p:spPr>
          <a:xfrm>
            <a:off x="8129238" y="6428232"/>
            <a:ext cx="5422169" cy="448056"/>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Will use APIs to communicate with the mobile app for data transfer.</a:t>
            </a:r>
            <a:endParaRPr lang="en-US" sz="1850" dirty="0"/>
          </a:p>
        </p:txBody>
      </p:sp>
      <p:sp>
        <p:nvSpPr>
          <p:cNvPr id="14" name="Text 10"/>
          <p:cNvSpPr/>
          <p:nvPr/>
        </p:nvSpPr>
        <p:spPr>
          <a:xfrm>
            <a:off x="7708392" y="6976872"/>
            <a:ext cx="5843016" cy="566928"/>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Backend Layer (Planned)</a:t>
            </a:r>
            <a:endParaRPr lang="en-US" sz="1850" dirty="0"/>
          </a:p>
        </p:txBody>
      </p:sp>
      <p:sp>
        <p:nvSpPr>
          <p:cNvPr id="15" name="Text 11"/>
          <p:cNvSpPr/>
          <p:nvPr/>
        </p:nvSpPr>
        <p:spPr>
          <a:xfrm>
            <a:off x="8129238" y="7543800"/>
            <a:ext cx="5422170" cy="521208"/>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Will handle user authentication, payment gateway integration, and order processing.</a:t>
            </a:r>
            <a:endParaRPr lang="en-US" sz="1850" dirty="0"/>
          </a:p>
        </p:txBody>
      </p:sp>
      <p:sp>
        <p:nvSpPr>
          <p:cNvPr id="16" name="Text 12"/>
          <p:cNvSpPr/>
          <p:nvPr/>
        </p:nvSpPr>
        <p:spPr>
          <a:xfrm>
            <a:off x="8046720" y="9281160"/>
            <a:ext cx="5504688" cy="594360"/>
          </a:xfrm>
          <a:prstGeom prst="rect">
            <a:avLst/>
          </a:prstGeom>
          <a:noFill/>
          <a:ln/>
        </p:spPr>
        <p:txBody>
          <a:bodyPr wrap="square" lIns="0" tIns="0" rIns="0" bIns="0" rtlCol="0" anchor="ctr"/>
          <a:lstStyle/>
          <a:p>
            <a:pPr marL="0" indent="0" algn="l">
              <a:lnSpc>
                <a:spcPts val="2320"/>
              </a:lnSpc>
              <a:buNone/>
            </a:pP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32DF5-F2C5-D5F8-F8D5-7C2472CE8FE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8A135CA-BB06-10AC-6506-F83A5FFB8A4F}"/>
              </a:ext>
            </a:extLst>
          </p:cNvPr>
          <p:cNvPicPr>
            <a:picLocks noChangeAspect="1"/>
          </p:cNvPicPr>
          <p:nvPr/>
        </p:nvPicPr>
        <p:blipFill>
          <a:blip r:embed="rId3"/>
          <a:stretch>
            <a:fillRect/>
          </a:stretch>
        </p:blipFill>
        <p:spPr>
          <a:xfrm>
            <a:off x="0" y="0"/>
            <a:ext cx="14630400" cy="9537192"/>
          </a:xfrm>
          <a:prstGeom prst="rect">
            <a:avLst/>
          </a:prstGeom>
        </p:spPr>
      </p:pic>
      <p:pic>
        <p:nvPicPr>
          <p:cNvPr id="3" name="Image 1" descr="preencoded.png">
            <a:extLst>
              <a:ext uri="{FF2B5EF4-FFF2-40B4-BE49-F238E27FC236}">
                <a16:creationId xmlns:a16="http://schemas.microsoft.com/office/drawing/2014/main" id="{C419F274-C61D-F9DB-85D7-5791F66A5F0A}"/>
              </a:ext>
            </a:extLst>
          </p:cNvPr>
          <p:cNvPicPr>
            <a:picLocks noChangeAspect="1"/>
          </p:cNvPicPr>
          <p:nvPr/>
        </p:nvPicPr>
        <p:blipFill>
          <a:blip r:embed="rId4"/>
          <a:stretch>
            <a:fillRect/>
          </a:stretch>
        </p:blipFill>
        <p:spPr>
          <a:xfrm>
            <a:off x="0" y="-400050"/>
            <a:ext cx="14630400" cy="9537192"/>
          </a:xfrm>
          <a:prstGeom prst="rect">
            <a:avLst/>
          </a:prstGeom>
        </p:spPr>
      </p:pic>
      <p:pic>
        <p:nvPicPr>
          <p:cNvPr id="4" name="Image 2" descr="preencoded.png">
            <a:extLst>
              <a:ext uri="{FF2B5EF4-FFF2-40B4-BE49-F238E27FC236}">
                <a16:creationId xmlns:a16="http://schemas.microsoft.com/office/drawing/2014/main" id="{B968D528-A5F6-DF4F-4DC9-D7987F5D7892}"/>
              </a:ext>
            </a:extLst>
          </p:cNvPr>
          <p:cNvPicPr>
            <a:picLocks noChangeAspect="1"/>
          </p:cNvPicPr>
          <p:nvPr/>
        </p:nvPicPr>
        <p:blipFill>
          <a:blip r:embed="rId5"/>
          <a:stretch>
            <a:fillRect/>
          </a:stretch>
        </p:blipFill>
        <p:spPr>
          <a:xfrm>
            <a:off x="841248" y="2468880"/>
            <a:ext cx="475488" cy="475488"/>
          </a:xfrm>
          <a:prstGeom prst="rect">
            <a:avLst/>
          </a:prstGeom>
        </p:spPr>
      </p:pic>
      <p:pic>
        <p:nvPicPr>
          <p:cNvPr id="5" name="Image 3" descr="preencoded.png">
            <a:extLst>
              <a:ext uri="{FF2B5EF4-FFF2-40B4-BE49-F238E27FC236}">
                <a16:creationId xmlns:a16="http://schemas.microsoft.com/office/drawing/2014/main" id="{F3F72303-C2E9-0F88-C4FA-885AEEEE0771}"/>
              </a:ext>
            </a:extLst>
          </p:cNvPr>
          <p:cNvPicPr>
            <a:picLocks noChangeAspect="1"/>
          </p:cNvPicPr>
          <p:nvPr/>
        </p:nvPicPr>
        <p:blipFill>
          <a:blip r:embed="rId5"/>
          <a:stretch>
            <a:fillRect/>
          </a:stretch>
        </p:blipFill>
        <p:spPr>
          <a:xfrm>
            <a:off x="841248" y="6263640"/>
            <a:ext cx="475488" cy="475488"/>
          </a:xfrm>
          <a:prstGeom prst="rect">
            <a:avLst/>
          </a:prstGeom>
        </p:spPr>
      </p:pic>
      <p:pic>
        <p:nvPicPr>
          <p:cNvPr id="6" name="Image 4" descr="preencoded.png">
            <a:extLst>
              <a:ext uri="{FF2B5EF4-FFF2-40B4-BE49-F238E27FC236}">
                <a16:creationId xmlns:a16="http://schemas.microsoft.com/office/drawing/2014/main" id="{BFF8FC87-A79E-B5F8-439E-035E947CBAFF}"/>
              </a:ext>
            </a:extLst>
          </p:cNvPr>
          <p:cNvPicPr>
            <a:picLocks noChangeAspect="1"/>
          </p:cNvPicPr>
          <p:nvPr/>
        </p:nvPicPr>
        <p:blipFill>
          <a:blip r:embed="rId6"/>
          <a:stretch>
            <a:fillRect/>
          </a:stretch>
        </p:blipFill>
        <p:spPr>
          <a:xfrm>
            <a:off x="7479792" y="2468880"/>
            <a:ext cx="475488" cy="475488"/>
          </a:xfrm>
          <a:prstGeom prst="rect">
            <a:avLst/>
          </a:prstGeom>
        </p:spPr>
      </p:pic>
      <p:pic>
        <p:nvPicPr>
          <p:cNvPr id="7" name="Image 5" descr="preencoded.png">
            <a:extLst>
              <a:ext uri="{FF2B5EF4-FFF2-40B4-BE49-F238E27FC236}">
                <a16:creationId xmlns:a16="http://schemas.microsoft.com/office/drawing/2014/main" id="{050A9C90-42D3-5942-F0D3-8B20D2D868FB}"/>
              </a:ext>
            </a:extLst>
          </p:cNvPr>
          <p:cNvPicPr>
            <a:picLocks noChangeAspect="1"/>
          </p:cNvPicPr>
          <p:nvPr/>
        </p:nvPicPr>
        <p:blipFill>
          <a:blip r:embed="rId6"/>
          <a:stretch>
            <a:fillRect/>
          </a:stretch>
        </p:blipFill>
        <p:spPr>
          <a:xfrm>
            <a:off x="7479792" y="6263640"/>
            <a:ext cx="475488" cy="475488"/>
          </a:xfrm>
          <a:prstGeom prst="rect">
            <a:avLst/>
          </a:prstGeom>
        </p:spPr>
      </p:pic>
      <p:sp>
        <p:nvSpPr>
          <p:cNvPr id="8" name="Text 0">
            <a:extLst>
              <a:ext uri="{FF2B5EF4-FFF2-40B4-BE49-F238E27FC236}">
                <a16:creationId xmlns:a16="http://schemas.microsoft.com/office/drawing/2014/main" id="{7BE27AC7-BC87-4E21-B401-5654C9A668D2}"/>
              </a:ext>
            </a:extLst>
          </p:cNvPr>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EAEAEA"/>
                </a:solidFill>
                <a:latin typeface="思源黑体-思源黑体-Medium" pitchFamily="34" charset="0"/>
                <a:ea typeface="思源黑体-思源黑体-Medium" pitchFamily="34" charset="-122"/>
                <a:cs typeface="思源黑体-思源黑体-Medium" pitchFamily="34" charset="-120"/>
              </a:rPr>
              <a:t>Challenges Faced</a:t>
            </a:r>
            <a:endParaRPr lang="en-US" sz="4640" dirty="0"/>
          </a:p>
        </p:txBody>
      </p:sp>
      <p:sp>
        <p:nvSpPr>
          <p:cNvPr id="9" name="Text 1">
            <a:extLst>
              <a:ext uri="{FF2B5EF4-FFF2-40B4-BE49-F238E27FC236}">
                <a16:creationId xmlns:a16="http://schemas.microsoft.com/office/drawing/2014/main" id="{A350490A-FEC6-9AC3-B032-F3C2DFBEDEF2}"/>
              </a:ext>
            </a:extLst>
          </p:cNvPr>
          <p:cNvSpPr/>
          <p:nvPr/>
        </p:nvSpPr>
        <p:spPr>
          <a:xfrm>
            <a:off x="832104" y="1655064"/>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During the development of KartNest, the following challenges were encountered:</a:t>
            </a:r>
            <a:endParaRPr lang="en-US" sz="1850" dirty="0"/>
          </a:p>
        </p:txBody>
      </p:sp>
      <p:sp>
        <p:nvSpPr>
          <p:cNvPr id="10" name="Text 2">
            <a:extLst>
              <a:ext uri="{FF2B5EF4-FFF2-40B4-BE49-F238E27FC236}">
                <a16:creationId xmlns:a16="http://schemas.microsoft.com/office/drawing/2014/main" id="{59E05CFD-3A95-DA84-B36B-86E86BBE4F8D}"/>
              </a:ext>
            </a:extLst>
          </p:cNvPr>
          <p:cNvSpPr/>
          <p:nvPr/>
        </p:nvSpPr>
        <p:spPr>
          <a:xfrm>
            <a:off x="996696" y="248716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80808"/>
                </a:solidFill>
                <a:latin typeface="思源黑体-思源黑体-Medium" pitchFamily="34" charset="0"/>
                <a:ea typeface="思源黑体-思源黑体-Medium" pitchFamily="34" charset="-122"/>
                <a:cs typeface="思源黑体-思源黑体-Medium" pitchFamily="34" charset="-120"/>
              </a:rPr>
              <a:t>1</a:t>
            </a:r>
            <a:endParaRPr lang="en-US" sz="2320" dirty="0"/>
          </a:p>
        </p:txBody>
      </p:sp>
      <p:sp>
        <p:nvSpPr>
          <p:cNvPr id="11" name="Text 3">
            <a:extLst>
              <a:ext uri="{FF2B5EF4-FFF2-40B4-BE49-F238E27FC236}">
                <a16:creationId xmlns:a16="http://schemas.microsoft.com/office/drawing/2014/main" id="{0578EFE0-08F6-82FC-1484-B11903920E78}"/>
              </a:ext>
            </a:extLst>
          </p:cNvPr>
          <p:cNvSpPr/>
          <p:nvPr/>
        </p:nvSpPr>
        <p:spPr>
          <a:xfrm>
            <a:off x="1609344" y="2496312"/>
            <a:ext cx="5550408" cy="301752"/>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React Native Environment Setup</a:t>
            </a:r>
            <a:endParaRPr lang="en-US" sz="1850" dirty="0"/>
          </a:p>
        </p:txBody>
      </p:sp>
      <p:sp>
        <p:nvSpPr>
          <p:cNvPr id="12" name="Text 4">
            <a:extLst>
              <a:ext uri="{FF2B5EF4-FFF2-40B4-BE49-F238E27FC236}">
                <a16:creationId xmlns:a16="http://schemas.microsoft.com/office/drawing/2014/main" id="{A9C22A8C-A8AF-EA3E-4B04-F6A04F1AD504}"/>
              </a:ext>
            </a:extLst>
          </p:cNvPr>
          <p:cNvSpPr/>
          <p:nvPr/>
        </p:nvSpPr>
        <p:spPr>
          <a:xfrm>
            <a:off x="1609344" y="2935224"/>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Initially faced issues in configuring React Native CLI and setting up Android Studio due to dependency conflicts and emulator configuration errors.</a:t>
            </a:r>
            <a:endParaRPr lang="en-US" sz="1850" dirty="0"/>
          </a:p>
        </p:txBody>
      </p:sp>
      <p:sp>
        <p:nvSpPr>
          <p:cNvPr id="13" name="Text 5">
            <a:extLst>
              <a:ext uri="{FF2B5EF4-FFF2-40B4-BE49-F238E27FC236}">
                <a16:creationId xmlns:a16="http://schemas.microsoft.com/office/drawing/2014/main" id="{57123BC8-8A98-27D6-DD89-F284BD6848F0}"/>
              </a:ext>
            </a:extLst>
          </p:cNvPr>
          <p:cNvSpPr/>
          <p:nvPr/>
        </p:nvSpPr>
        <p:spPr>
          <a:xfrm>
            <a:off x="1609344" y="4251960"/>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Solution: Followed official documentation and community forums to resolve environment path issues and updated dependencies to stable versions.</a:t>
            </a:r>
            <a:endParaRPr lang="en-US" sz="1850" dirty="0"/>
          </a:p>
        </p:txBody>
      </p:sp>
      <p:sp>
        <p:nvSpPr>
          <p:cNvPr id="14" name="Text 6">
            <a:extLst>
              <a:ext uri="{FF2B5EF4-FFF2-40B4-BE49-F238E27FC236}">
                <a16:creationId xmlns:a16="http://schemas.microsoft.com/office/drawing/2014/main" id="{B3D50978-6B14-EA0E-E4E8-DD017E454815}"/>
              </a:ext>
            </a:extLst>
          </p:cNvPr>
          <p:cNvSpPr/>
          <p:nvPr/>
        </p:nvSpPr>
        <p:spPr>
          <a:xfrm>
            <a:off x="996696" y="628192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80808"/>
                </a:solidFill>
                <a:latin typeface="思源黑体-思源黑体-Medium" pitchFamily="34" charset="0"/>
                <a:ea typeface="思源黑体-思源黑体-Medium" pitchFamily="34" charset="-122"/>
                <a:cs typeface="思源黑体-思源黑体-Medium" pitchFamily="34" charset="-120"/>
              </a:rPr>
              <a:t>3</a:t>
            </a:r>
            <a:endParaRPr lang="en-US" sz="2320" dirty="0"/>
          </a:p>
        </p:txBody>
      </p:sp>
      <p:sp>
        <p:nvSpPr>
          <p:cNvPr id="15" name="Text 7">
            <a:extLst>
              <a:ext uri="{FF2B5EF4-FFF2-40B4-BE49-F238E27FC236}">
                <a16:creationId xmlns:a16="http://schemas.microsoft.com/office/drawing/2014/main" id="{22EAFBCA-4DF8-E051-9087-BB8BA31A2BCC}"/>
              </a:ext>
            </a:extLst>
          </p:cNvPr>
          <p:cNvSpPr/>
          <p:nvPr/>
        </p:nvSpPr>
        <p:spPr>
          <a:xfrm>
            <a:off x="1609344" y="6291072"/>
            <a:ext cx="5550408" cy="301752"/>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Navigation &amp; State Management</a:t>
            </a:r>
            <a:endParaRPr lang="en-US" sz="1850" dirty="0"/>
          </a:p>
        </p:txBody>
      </p:sp>
      <p:sp>
        <p:nvSpPr>
          <p:cNvPr id="16" name="Text 8">
            <a:extLst>
              <a:ext uri="{FF2B5EF4-FFF2-40B4-BE49-F238E27FC236}">
                <a16:creationId xmlns:a16="http://schemas.microsoft.com/office/drawing/2014/main" id="{2430C9B6-56AC-96E9-43EC-0B05A47E3F21}"/>
              </a:ext>
            </a:extLst>
          </p:cNvPr>
          <p:cNvSpPr/>
          <p:nvPr/>
        </p:nvSpPr>
        <p:spPr>
          <a:xfrm>
            <a:off x="1609344" y="6565392"/>
            <a:ext cx="5550408" cy="105156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 Implementing smooth navigation between screens while maintaining state across components was challenging.</a:t>
            </a:r>
            <a:endParaRPr lang="en-US" dirty="0">
              <a:latin typeface="Times New Roman" panose="02020603050405020304" pitchFamily="18" charset="0"/>
              <a:cs typeface="Times New Roman" panose="02020603050405020304" pitchFamily="18" charset="0"/>
            </a:endParaRPr>
          </a:p>
        </p:txBody>
      </p:sp>
      <p:sp>
        <p:nvSpPr>
          <p:cNvPr id="17" name="Text 9">
            <a:extLst>
              <a:ext uri="{FF2B5EF4-FFF2-40B4-BE49-F238E27FC236}">
                <a16:creationId xmlns:a16="http://schemas.microsoft.com/office/drawing/2014/main" id="{EAAB7C36-941F-183F-46FB-8A7D716FF2CB}"/>
              </a:ext>
            </a:extLst>
          </p:cNvPr>
          <p:cNvSpPr/>
          <p:nvPr/>
        </p:nvSpPr>
        <p:spPr>
          <a:xfrm>
            <a:off x="1609344" y="7443216"/>
            <a:ext cx="5550408" cy="573786"/>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a:t>
            </a:r>
            <a:r>
              <a:rPr lang="en-US" sz="1850"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 Solution: Integrated React Navigation and used React Hooks for efficient state handling.</a:t>
            </a:r>
            <a:endParaRPr lang="en-US" sz="1850" dirty="0">
              <a:latin typeface="Times New Roman" panose="02020603050405020304" pitchFamily="18" charset="0"/>
              <a:cs typeface="Times New Roman" panose="02020603050405020304" pitchFamily="18" charset="0"/>
            </a:endParaRPr>
          </a:p>
        </p:txBody>
      </p:sp>
      <p:sp>
        <p:nvSpPr>
          <p:cNvPr id="18" name="Text 10">
            <a:extLst>
              <a:ext uri="{FF2B5EF4-FFF2-40B4-BE49-F238E27FC236}">
                <a16:creationId xmlns:a16="http://schemas.microsoft.com/office/drawing/2014/main" id="{F897F9DC-A86A-F3A0-7647-E4B5EDD2BCED}"/>
              </a:ext>
            </a:extLst>
          </p:cNvPr>
          <p:cNvSpPr/>
          <p:nvPr/>
        </p:nvSpPr>
        <p:spPr>
          <a:xfrm>
            <a:off x="7635240" y="248716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00000"/>
                </a:solidFill>
                <a:latin typeface="思源黑体-思源黑体-Medium" pitchFamily="34" charset="0"/>
                <a:ea typeface="思源黑体-思源黑体-Medium" pitchFamily="34" charset="-122"/>
                <a:cs typeface="思源黑体-思源黑体-Medium" pitchFamily="34" charset="-120"/>
              </a:rPr>
              <a:t>2</a:t>
            </a:r>
            <a:endParaRPr lang="en-US" sz="2320" dirty="0"/>
          </a:p>
        </p:txBody>
      </p:sp>
      <p:sp>
        <p:nvSpPr>
          <p:cNvPr id="19" name="Text 11">
            <a:extLst>
              <a:ext uri="{FF2B5EF4-FFF2-40B4-BE49-F238E27FC236}">
                <a16:creationId xmlns:a16="http://schemas.microsoft.com/office/drawing/2014/main" id="{FC8926C6-4769-F71B-AE77-8018CBA47AD2}"/>
              </a:ext>
            </a:extLst>
          </p:cNvPr>
          <p:cNvSpPr/>
          <p:nvPr/>
        </p:nvSpPr>
        <p:spPr>
          <a:xfrm>
            <a:off x="8247888" y="2496312"/>
            <a:ext cx="5550408" cy="301752"/>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Cross-Platform UI Consistency</a:t>
            </a:r>
            <a:endParaRPr lang="en-US" sz="1850" dirty="0"/>
          </a:p>
        </p:txBody>
      </p:sp>
      <p:sp>
        <p:nvSpPr>
          <p:cNvPr id="20" name="Text 12">
            <a:extLst>
              <a:ext uri="{FF2B5EF4-FFF2-40B4-BE49-F238E27FC236}">
                <a16:creationId xmlns:a16="http://schemas.microsoft.com/office/drawing/2014/main" id="{E7A37F04-BD1F-FACE-4897-980CB669F3C8}"/>
              </a:ext>
            </a:extLst>
          </p:cNvPr>
          <p:cNvSpPr/>
          <p:nvPr/>
        </p:nvSpPr>
        <p:spPr>
          <a:xfrm>
            <a:off x="8247888" y="2935224"/>
            <a:ext cx="5550408" cy="118872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The app displayed slight layout differences between Android and iOS during testing, especially in padding, font rendering, and shadow effects.</a:t>
            </a:r>
            <a:endParaRPr lang="en-US" sz="1850" dirty="0"/>
          </a:p>
        </p:txBody>
      </p:sp>
      <p:sp>
        <p:nvSpPr>
          <p:cNvPr id="21" name="Text 13">
            <a:extLst>
              <a:ext uri="{FF2B5EF4-FFF2-40B4-BE49-F238E27FC236}">
                <a16:creationId xmlns:a16="http://schemas.microsoft.com/office/drawing/2014/main" id="{A1CC27EF-1DA7-4C13-1352-4136FC23BF2E}"/>
              </a:ext>
            </a:extLst>
          </p:cNvPr>
          <p:cNvSpPr/>
          <p:nvPr/>
        </p:nvSpPr>
        <p:spPr>
          <a:xfrm>
            <a:off x="8247888" y="4251960"/>
            <a:ext cx="5550408" cy="886968"/>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Solution: Used platform-specific styling and React Native components that ensure consistent rendering on both platforms.</a:t>
            </a:r>
            <a:endParaRPr lang="en-US" sz="1850" dirty="0"/>
          </a:p>
        </p:txBody>
      </p:sp>
      <p:sp>
        <p:nvSpPr>
          <p:cNvPr id="22" name="Text 14">
            <a:extLst>
              <a:ext uri="{FF2B5EF4-FFF2-40B4-BE49-F238E27FC236}">
                <a16:creationId xmlns:a16="http://schemas.microsoft.com/office/drawing/2014/main" id="{50FDE51C-814E-C168-70DF-74A232D131A6}"/>
              </a:ext>
            </a:extLst>
          </p:cNvPr>
          <p:cNvSpPr/>
          <p:nvPr/>
        </p:nvSpPr>
        <p:spPr>
          <a:xfrm>
            <a:off x="7635240" y="628192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000000"/>
                </a:solidFill>
                <a:latin typeface="思源黑体-思源黑体-Medium" pitchFamily="34" charset="0"/>
                <a:ea typeface="思源黑体-思源黑体-Medium" pitchFamily="34" charset="-122"/>
                <a:cs typeface="思源黑体-思源黑体-Medium" pitchFamily="34" charset="-120"/>
              </a:rPr>
              <a:t>4</a:t>
            </a:r>
            <a:endParaRPr lang="en-US" sz="2320" dirty="0"/>
          </a:p>
        </p:txBody>
      </p:sp>
      <p:sp>
        <p:nvSpPr>
          <p:cNvPr id="23" name="Text 15">
            <a:extLst>
              <a:ext uri="{FF2B5EF4-FFF2-40B4-BE49-F238E27FC236}">
                <a16:creationId xmlns:a16="http://schemas.microsoft.com/office/drawing/2014/main" id="{24F60A29-3278-C380-E0E2-F13C00493A11}"/>
              </a:ext>
            </a:extLst>
          </p:cNvPr>
          <p:cNvSpPr/>
          <p:nvPr/>
        </p:nvSpPr>
        <p:spPr>
          <a:xfrm>
            <a:off x="8247888" y="6291072"/>
            <a:ext cx="5550408" cy="301752"/>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Image Optimization</a:t>
            </a:r>
            <a:endParaRPr lang="en-US" sz="1850" dirty="0"/>
          </a:p>
        </p:txBody>
      </p:sp>
      <p:sp>
        <p:nvSpPr>
          <p:cNvPr id="24" name="Text 16">
            <a:extLst>
              <a:ext uri="{FF2B5EF4-FFF2-40B4-BE49-F238E27FC236}">
                <a16:creationId xmlns:a16="http://schemas.microsoft.com/office/drawing/2014/main" id="{712A8562-82A0-443C-144B-822A0505BC95}"/>
              </a:ext>
            </a:extLst>
          </p:cNvPr>
          <p:cNvSpPr/>
          <p:nvPr/>
        </p:nvSpPr>
        <p:spPr>
          <a:xfrm>
            <a:off x="8247888" y="6729984"/>
            <a:ext cx="5550408" cy="59436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High-resolution product images affected load times and overall performance.</a:t>
            </a:r>
            <a:endParaRPr lang="en-US" dirty="0">
              <a:latin typeface="Times New Roman" panose="02020603050405020304" pitchFamily="18" charset="0"/>
              <a:cs typeface="Times New Roman" panose="02020603050405020304" pitchFamily="18" charset="0"/>
            </a:endParaRPr>
          </a:p>
        </p:txBody>
      </p:sp>
      <p:sp>
        <p:nvSpPr>
          <p:cNvPr id="25" name="Text 17">
            <a:extLst>
              <a:ext uri="{FF2B5EF4-FFF2-40B4-BE49-F238E27FC236}">
                <a16:creationId xmlns:a16="http://schemas.microsoft.com/office/drawing/2014/main" id="{85BF6E5C-BC60-6B3E-BE9F-2AE8EF835E45}"/>
              </a:ext>
            </a:extLst>
          </p:cNvPr>
          <p:cNvSpPr/>
          <p:nvPr/>
        </p:nvSpPr>
        <p:spPr>
          <a:xfrm>
            <a:off x="8247888" y="7324344"/>
            <a:ext cx="5550408" cy="779526"/>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    • </a:t>
            </a:r>
            <a:r>
              <a:rPr lang="en-US" sz="1850"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Solution: Optimized images by reducing file sizes and using appropriate resolution for mobile devices.</a:t>
            </a:r>
            <a:endParaRPr lang="en-US" sz="18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23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5532120"/>
            <a:ext cx="12984480" cy="36576"/>
          </a:xfrm>
          <a:prstGeom prst="rect">
            <a:avLst/>
          </a:prstGeom>
        </p:spPr>
      </p:pic>
      <p:sp>
        <p:nvSpPr>
          <p:cNvPr id="5" name="Text 0"/>
          <p:cNvSpPr/>
          <p:nvPr/>
        </p:nvSpPr>
        <p:spPr>
          <a:xfrm>
            <a:off x="832104" y="649224"/>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EAEAEA"/>
                </a:solidFill>
                <a:latin typeface="思源黑体-思源黑体-Medium" pitchFamily="34" charset="0"/>
                <a:ea typeface="思源黑体-思源黑体-Medium" pitchFamily="34" charset="-122"/>
                <a:cs typeface="思源黑体-思源黑体-Medium" pitchFamily="34" charset="-120"/>
              </a:rPr>
              <a:t>12</a:t>
            </a:r>
            <a:endParaRPr lang="en-US" sz="13930" dirty="0"/>
          </a:p>
        </p:txBody>
      </p:sp>
      <p:sp>
        <p:nvSpPr>
          <p:cNvPr id="6" name="Text 1"/>
          <p:cNvSpPr/>
          <p:nvPr/>
        </p:nvSpPr>
        <p:spPr>
          <a:xfrm>
            <a:off x="832104" y="31272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2"/>
          <p:cNvSpPr/>
          <p:nvPr/>
        </p:nvSpPr>
        <p:spPr>
          <a:xfrm>
            <a:off x="832104" y="3694176"/>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3"/>
          <p:cNvSpPr/>
          <p:nvPr/>
        </p:nvSpPr>
        <p:spPr>
          <a:xfrm>
            <a:off x="832104" y="4251960"/>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EAEAEA"/>
                </a:solidFill>
                <a:latin typeface="思源黑体-思源黑体-Medium" pitchFamily="34" charset="0"/>
                <a:ea typeface="思源黑体-思源黑体-Medium" pitchFamily="34" charset="-122"/>
                <a:cs typeface="思源黑体-思源黑体-Medium" pitchFamily="34" charset="-120"/>
              </a:rPr>
              <a:t>Contribution</a:t>
            </a:r>
            <a:endParaRPr lang="en-US" sz="6410" dirty="0"/>
          </a:p>
        </p:txBody>
      </p:sp>
      <p:sp>
        <p:nvSpPr>
          <p:cNvPr id="9" name="Text 4"/>
          <p:cNvSpPr/>
          <p:nvPr/>
        </p:nvSpPr>
        <p:spPr>
          <a:xfrm>
            <a:off x="832104" y="5833872"/>
            <a:ext cx="12984480" cy="237744"/>
          </a:xfrm>
          <a:prstGeom prst="rect">
            <a:avLst/>
          </a:prstGeom>
          <a:noFill/>
          <a:ln/>
        </p:spPr>
        <p:txBody>
          <a:bodyPr wrap="none" lIns="0" tIns="0" rIns="0" bIns="0" rtlCol="0" anchor="ctr"/>
          <a:lstStyle/>
          <a:p>
            <a:pPr marL="0" indent="0" algn="l">
              <a:lnSpc>
                <a:spcPts val="1850"/>
              </a:lnSpc>
              <a:buNone/>
            </a:pPr>
            <a:r>
              <a:rPr lang="en-US" sz="1480" dirty="0">
                <a:solidFill>
                  <a:srgbClr val="AEABAB"/>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1673352"/>
            <a:ext cx="6345936" cy="832104"/>
          </a:xfrm>
          <a:prstGeom prst="rect">
            <a:avLst/>
          </a:prstGeom>
        </p:spPr>
      </p:pic>
      <p:pic>
        <p:nvPicPr>
          <p:cNvPr id="5" name="Image 3" descr="preencoded.png"/>
          <p:cNvPicPr>
            <a:picLocks noChangeAspect="1"/>
          </p:cNvPicPr>
          <p:nvPr/>
        </p:nvPicPr>
        <p:blipFill>
          <a:blip r:embed="rId6"/>
          <a:stretch>
            <a:fillRect/>
          </a:stretch>
        </p:blipFill>
        <p:spPr>
          <a:xfrm>
            <a:off x="841248" y="2761488"/>
            <a:ext cx="6345936" cy="1124712"/>
          </a:xfrm>
          <a:prstGeom prst="rect">
            <a:avLst/>
          </a:prstGeom>
        </p:spPr>
      </p:pic>
      <p:pic>
        <p:nvPicPr>
          <p:cNvPr id="6" name="Image 4" descr="preencoded.png"/>
          <p:cNvPicPr>
            <a:picLocks noChangeAspect="1"/>
          </p:cNvPicPr>
          <p:nvPr/>
        </p:nvPicPr>
        <p:blipFill>
          <a:blip r:embed="rId7"/>
          <a:stretch>
            <a:fillRect/>
          </a:stretch>
        </p:blipFill>
        <p:spPr>
          <a:xfrm>
            <a:off x="7452360" y="1673352"/>
            <a:ext cx="6345936" cy="832104"/>
          </a:xfrm>
          <a:prstGeom prst="rect">
            <a:avLst/>
          </a:prstGeom>
        </p:spPr>
      </p:pic>
      <p:pic>
        <p:nvPicPr>
          <p:cNvPr id="7" name="Image 5" descr="preencoded.png"/>
          <p:cNvPicPr>
            <a:picLocks noChangeAspect="1"/>
          </p:cNvPicPr>
          <p:nvPr/>
        </p:nvPicPr>
        <p:blipFill>
          <a:blip r:embed="rId8"/>
          <a:stretch>
            <a:fillRect/>
          </a:stretch>
        </p:blipFill>
        <p:spPr>
          <a:xfrm>
            <a:off x="7452360" y="2761488"/>
            <a:ext cx="6345936" cy="1124712"/>
          </a:xfrm>
          <a:prstGeom prst="rect">
            <a:avLst/>
          </a:prstGeom>
        </p:spPr>
      </p:pic>
      <p:sp>
        <p:nvSpPr>
          <p:cNvPr id="8"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2400" dirty="0">
                <a:solidFill>
                  <a:srgbClr val="EAEAEA"/>
                </a:solidFill>
                <a:latin typeface="Times New Roman" panose="02020603050405020304" pitchFamily="18" charset="0"/>
                <a:ea typeface="思源黑体-思源黑体-Medium" pitchFamily="34" charset="-122"/>
                <a:cs typeface="Times New Roman" panose="02020603050405020304" pitchFamily="18" charset="0"/>
              </a:rPr>
              <a:t>Team Member 1: Bhavya Prasad</a:t>
            </a:r>
            <a:endParaRPr lang="en-US" sz="2400" dirty="0">
              <a:latin typeface="Times New Roman" panose="02020603050405020304" pitchFamily="18" charset="0"/>
              <a:cs typeface="Times New Roman" panose="02020603050405020304" pitchFamily="18" charset="0"/>
            </a:endParaRPr>
          </a:p>
        </p:txBody>
      </p:sp>
      <p:sp>
        <p:nvSpPr>
          <p:cNvPr id="9" name="Text 1"/>
          <p:cNvSpPr/>
          <p:nvPr/>
        </p:nvSpPr>
        <p:spPr>
          <a:xfrm>
            <a:off x="1078992" y="1792224"/>
            <a:ext cx="5870448" cy="594360"/>
          </a:xfrm>
          <a:prstGeom prst="rect">
            <a:avLst/>
          </a:prstGeom>
          <a:noFill/>
          <a:ln/>
        </p:spPr>
        <p:txBody>
          <a:bodyPr wrap="square" lIns="0" tIns="0" rIns="0" bIns="0" rtlCol="0" anchor="ctr"/>
          <a:lstStyle/>
          <a:p>
            <a:pPr marL="0" indent="0" algn="l">
              <a:lnSpc>
                <a:spcPts val="2320"/>
              </a:lnSpc>
              <a:buNone/>
            </a:pPr>
            <a:r>
              <a:rPr lang="en-US" sz="1850" dirty="0">
                <a:solidFill>
                  <a:srgbClr val="2C2A2A"/>
                </a:solidFill>
                <a:latin typeface="思源黑体-思源黑体-Medium" pitchFamily="34" charset="0"/>
                <a:ea typeface="思源黑体-思源黑体-Medium" pitchFamily="34" charset="-122"/>
                <a:cs typeface="思源黑体-思源黑体-Medium" pitchFamily="34" charset="-120"/>
              </a:rPr>
              <a:t>Built reusable components for product cards, buttons, and bottom navigation bars.</a:t>
            </a:r>
            <a:endParaRPr lang="en-US" sz="1850" dirty="0"/>
          </a:p>
        </p:txBody>
      </p:sp>
      <p:sp>
        <p:nvSpPr>
          <p:cNvPr id="10" name="Text 2"/>
          <p:cNvSpPr/>
          <p:nvPr/>
        </p:nvSpPr>
        <p:spPr>
          <a:xfrm>
            <a:off x="1078992" y="2880360"/>
            <a:ext cx="5870448" cy="886968"/>
          </a:xfrm>
          <a:prstGeom prst="rect">
            <a:avLst/>
          </a:prstGeom>
          <a:noFill/>
          <a:ln/>
        </p:spPr>
        <p:txBody>
          <a:bodyPr wrap="square" lIns="0" tIns="0" rIns="0" bIns="0" rtlCol="0" anchor="ctr"/>
          <a:lstStyle/>
          <a:p>
            <a:pPr marL="0" indent="0" algn="l">
              <a:lnSpc>
                <a:spcPts val="2320"/>
              </a:lnSpc>
              <a:buNone/>
            </a:pPr>
            <a:r>
              <a:rPr lang="en-US" sz="1850" dirty="0">
                <a:solidFill>
                  <a:srgbClr val="2C2A2A"/>
                </a:solidFill>
                <a:latin typeface="思源黑体-思源黑体-Medium" pitchFamily="34" charset="0"/>
                <a:ea typeface="思源黑体-思源黑体-Medium" pitchFamily="34" charset="-122"/>
                <a:cs typeface="思源黑体-思源黑体-Medium" pitchFamily="34" charset="-120"/>
              </a:rPr>
              <a:t>Created the Category-wise Listing screen, displaying two product cards per row for better visual organization.</a:t>
            </a:r>
            <a:endParaRPr lang="en-US" sz="1850" dirty="0"/>
          </a:p>
        </p:txBody>
      </p:sp>
      <p:sp>
        <p:nvSpPr>
          <p:cNvPr id="11" name="Text 3"/>
          <p:cNvSpPr/>
          <p:nvPr/>
        </p:nvSpPr>
        <p:spPr>
          <a:xfrm>
            <a:off x="832104" y="416052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4"/>
          <p:cNvSpPr/>
          <p:nvPr/>
        </p:nvSpPr>
        <p:spPr>
          <a:xfrm>
            <a:off x="832104" y="47274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3" name="Text 5"/>
          <p:cNvSpPr/>
          <p:nvPr/>
        </p:nvSpPr>
        <p:spPr>
          <a:xfrm>
            <a:off x="832104" y="5285232"/>
            <a:ext cx="12984480" cy="237744"/>
          </a:xfrm>
          <a:prstGeom prst="rect">
            <a:avLst/>
          </a:prstGeom>
          <a:noFill/>
          <a:ln/>
        </p:spPr>
        <p:txBody>
          <a:bodyPr wrap="none" lIns="0" tIns="0" rIns="0" bIns="0" rtlCol="0" anchor="ctr"/>
          <a:lstStyle/>
          <a:p>
            <a:pPr marL="0" indent="0" algn="l">
              <a:lnSpc>
                <a:spcPts val="1850"/>
              </a:lnSpc>
              <a:buNone/>
            </a:pPr>
            <a:r>
              <a:rPr lang="en-US" sz="1480" dirty="0">
                <a:solidFill>
                  <a:srgbClr val="AEABAB"/>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sp>
        <p:nvSpPr>
          <p:cNvPr id="14" name="Text 6"/>
          <p:cNvSpPr/>
          <p:nvPr/>
        </p:nvSpPr>
        <p:spPr>
          <a:xfrm>
            <a:off x="7690104" y="1792224"/>
            <a:ext cx="5870448" cy="594360"/>
          </a:xfrm>
          <a:prstGeom prst="rect">
            <a:avLst/>
          </a:prstGeom>
          <a:noFill/>
          <a:ln/>
        </p:spPr>
        <p:txBody>
          <a:bodyPr wrap="square" lIns="0" tIns="0" rIns="0" bIns="0" rtlCol="0" anchor="ctr"/>
          <a:lstStyle/>
          <a:p>
            <a:pPr marL="0" indent="0" algn="l">
              <a:lnSpc>
                <a:spcPts val="2320"/>
              </a:lnSpc>
              <a:buNone/>
            </a:pPr>
            <a:r>
              <a:rPr lang="en-US" sz="1850" dirty="0">
                <a:solidFill>
                  <a:srgbClr val="343232"/>
                </a:solidFill>
                <a:latin typeface="思源黑体-思源黑体-Medium" pitchFamily="34" charset="0"/>
                <a:ea typeface="思源黑体-思源黑体-Medium" pitchFamily="34" charset="-122"/>
                <a:cs typeface="思源黑体-思源黑体-Medium" pitchFamily="34" charset="-120"/>
              </a:rPr>
              <a:t>Designed and implemented Login and Signup screens with user authentication functionality.</a:t>
            </a:r>
            <a:endParaRPr lang="en-US" sz="1850" dirty="0"/>
          </a:p>
        </p:txBody>
      </p:sp>
      <p:sp>
        <p:nvSpPr>
          <p:cNvPr id="15" name="Text 7"/>
          <p:cNvSpPr/>
          <p:nvPr/>
        </p:nvSpPr>
        <p:spPr>
          <a:xfrm>
            <a:off x="7690104" y="2880360"/>
            <a:ext cx="5870448" cy="886968"/>
          </a:xfrm>
          <a:prstGeom prst="rect">
            <a:avLst/>
          </a:prstGeom>
          <a:noFill/>
          <a:ln/>
        </p:spPr>
        <p:txBody>
          <a:bodyPr wrap="square" lIns="0" tIns="0" rIns="0" bIns="0" rtlCol="0" anchor="ctr"/>
          <a:lstStyle/>
          <a:p>
            <a:pPr marL="0" indent="0" algn="l">
              <a:lnSpc>
                <a:spcPts val="2320"/>
              </a:lnSpc>
              <a:buNone/>
            </a:pPr>
            <a:r>
              <a:rPr lang="en-US" sz="1850" dirty="0">
                <a:solidFill>
                  <a:srgbClr val="343232"/>
                </a:solidFill>
                <a:latin typeface="思源黑体-思源黑体-Medium" pitchFamily="34" charset="0"/>
                <a:ea typeface="思源黑体-思源黑体-Medium" pitchFamily="34" charset="-122"/>
                <a:cs typeface="思源黑体-思源黑体-Medium" pitchFamily="34" charset="-120"/>
              </a:rPr>
              <a:t>Implemented Add to Cart functionality using useState to dynamically increase or decrease product quantities.</a:t>
            </a:r>
            <a:endParaRPr lang="en-US" sz="1850" dirty="0"/>
          </a:p>
        </p:txBody>
      </p:sp>
      <p:pic>
        <p:nvPicPr>
          <p:cNvPr id="16" name="Image 2" descr="preencoded.png">
            <a:extLst>
              <a:ext uri="{FF2B5EF4-FFF2-40B4-BE49-F238E27FC236}">
                <a16:creationId xmlns:a16="http://schemas.microsoft.com/office/drawing/2014/main" id="{542D303A-931D-52C5-8A27-830940B47EF7}"/>
              </a:ext>
            </a:extLst>
          </p:cNvPr>
          <p:cNvPicPr>
            <a:picLocks noChangeAspect="1"/>
          </p:cNvPicPr>
          <p:nvPr/>
        </p:nvPicPr>
        <p:blipFill>
          <a:blip r:embed="rId5"/>
          <a:stretch>
            <a:fillRect/>
          </a:stretch>
        </p:blipFill>
        <p:spPr>
          <a:xfrm>
            <a:off x="841248" y="5157216"/>
            <a:ext cx="6345936" cy="832104"/>
          </a:xfrm>
          <a:prstGeom prst="rect">
            <a:avLst/>
          </a:prstGeom>
        </p:spPr>
      </p:pic>
      <p:pic>
        <p:nvPicPr>
          <p:cNvPr id="17" name="Image 4" descr="preencoded.png">
            <a:extLst>
              <a:ext uri="{FF2B5EF4-FFF2-40B4-BE49-F238E27FC236}">
                <a16:creationId xmlns:a16="http://schemas.microsoft.com/office/drawing/2014/main" id="{45B69D16-3C2E-E551-C4F2-C91034260733}"/>
              </a:ext>
            </a:extLst>
          </p:cNvPr>
          <p:cNvPicPr>
            <a:picLocks noChangeAspect="1"/>
          </p:cNvPicPr>
          <p:nvPr/>
        </p:nvPicPr>
        <p:blipFill>
          <a:blip r:embed="rId7"/>
          <a:stretch>
            <a:fillRect/>
          </a:stretch>
        </p:blipFill>
        <p:spPr>
          <a:xfrm>
            <a:off x="7735824" y="5157216"/>
            <a:ext cx="6345936" cy="832104"/>
          </a:xfrm>
          <a:prstGeom prst="rect">
            <a:avLst/>
          </a:prstGeom>
        </p:spPr>
      </p:pic>
      <p:pic>
        <p:nvPicPr>
          <p:cNvPr id="18" name="Image 3" descr="preencoded.png">
            <a:extLst>
              <a:ext uri="{FF2B5EF4-FFF2-40B4-BE49-F238E27FC236}">
                <a16:creationId xmlns:a16="http://schemas.microsoft.com/office/drawing/2014/main" id="{6BE8D7DC-9A18-B65D-0618-E1BAB16DEAA0}"/>
              </a:ext>
            </a:extLst>
          </p:cNvPr>
          <p:cNvPicPr>
            <a:picLocks noChangeAspect="1"/>
          </p:cNvPicPr>
          <p:nvPr/>
        </p:nvPicPr>
        <p:blipFill>
          <a:blip r:embed="rId6"/>
          <a:stretch>
            <a:fillRect/>
          </a:stretch>
        </p:blipFill>
        <p:spPr>
          <a:xfrm>
            <a:off x="841248" y="6318504"/>
            <a:ext cx="6345936" cy="1124712"/>
          </a:xfrm>
          <a:prstGeom prst="rect">
            <a:avLst/>
          </a:prstGeom>
        </p:spPr>
      </p:pic>
      <p:pic>
        <p:nvPicPr>
          <p:cNvPr id="19" name="Image 5" descr="preencoded.png">
            <a:extLst>
              <a:ext uri="{FF2B5EF4-FFF2-40B4-BE49-F238E27FC236}">
                <a16:creationId xmlns:a16="http://schemas.microsoft.com/office/drawing/2014/main" id="{B62E1E71-2463-9D6B-9F60-50F762773FEF}"/>
              </a:ext>
            </a:extLst>
          </p:cNvPr>
          <p:cNvPicPr>
            <a:picLocks noChangeAspect="1"/>
          </p:cNvPicPr>
          <p:nvPr/>
        </p:nvPicPr>
        <p:blipFill>
          <a:blip r:embed="rId8"/>
          <a:stretch>
            <a:fillRect/>
          </a:stretch>
        </p:blipFill>
        <p:spPr>
          <a:xfrm>
            <a:off x="7735824" y="6318504"/>
            <a:ext cx="6345936" cy="1124712"/>
          </a:xfrm>
          <a:prstGeom prst="rect">
            <a:avLst/>
          </a:prstGeom>
        </p:spPr>
      </p:pic>
      <p:sp>
        <p:nvSpPr>
          <p:cNvPr id="20" name="TextBox 19">
            <a:extLst>
              <a:ext uri="{FF2B5EF4-FFF2-40B4-BE49-F238E27FC236}">
                <a16:creationId xmlns:a16="http://schemas.microsoft.com/office/drawing/2014/main" id="{7CE77180-E0B4-7157-6293-D05C12F5E3D3}"/>
              </a:ext>
            </a:extLst>
          </p:cNvPr>
          <p:cNvSpPr txBox="1"/>
          <p:nvPr/>
        </p:nvSpPr>
        <p:spPr>
          <a:xfrm>
            <a:off x="1078992" y="4215384"/>
            <a:ext cx="7596378" cy="461665"/>
          </a:xfrm>
          <a:prstGeom prst="rect">
            <a:avLst/>
          </a:prstGeom>
          <a:noFill/>
        </p:spPr>
        <p:txBody>
          <a:bodyPr wrap="square" rtlCol="0">
            <a:spAutoFit/>
          </a:bodyPr>
          <a:lstStyle/>
          <a:p>
            <a:r>
              <a:rPr lang="en-IN" sz="2400" dirty="0">
                <a:solidFill>
                  <a:schemeClr val="bg2"/>
                </a:solidFill>
                <a:latin typeface="Times New Roman" panose="02020603050405020304" pitchFamily="18" charset="0"/>
                <a:cs typeface="Times New Roman" panose="02020603050405020304" pitchFamily="18" charset="0"/>
              </a:rPr>
              <a:t>Team Member 2 : </a:t>
            </a:r>
            <a:r>
              <a:rPr lang="en-IN" sz="2400" dirty="0" err="1">
                <a:solidFill>
                  <a:schemeClr val="bg2"/>
                </a:solidFill>
                <a:latin typeface="Times New Roman" panose="02020603050405020304" pitchFamily="18" charset="0"/>
                <a:cs typeface="Times New Roman" panose="02020603050405020304" pitchFamily="18" charset="0"/>
              </a:rPr>
              <a:t>Okaish</a:t>
            </a:r>
            <a:r>
              <a:rPr lang="en-IN" sz="2400" dirty="0">
                <a:solidFill>
                  <a:schemeClr val="bg2"/>
                </a:solidFill>
                <a:latin typeface="Times New Roman" panose="02020603050405020304" pitchFamily="18" charset="0"/>
                <a:cs typeface="Times New Roman" panose="02020603050405020304" pitchFamily="18" charset="0"/>
              </a:rPr>
              <a:t> Alam</a:t>
            </a:r>
          </a:p>
        </p:txBody>
      </p:sp>
      <p:sp>
        <p:nvSpPr>
          <p:cNvPr id="21" name="TextBox 20">
            <a:extLst>
              <a:ext uri="{FF2B5EF4-FFF2-40B4-BE49-F238E27FC236}">
                <a16:creationId xmlns:a16="http://schemas.microsoft.com/office/drawing/2014/main" id="{D4595428-F0B8-63D2-9983-C98DB0015734}"/>
              </a:ext>
            </a:extLst>
          </p:cNvPr>
          <p:cNvSpPr txBox="1"/>
          <p:nvPr/>
        </p:nvSpPr>
        <p:spPr>
          <a:xfrm>
            <a:off x="1078992" y="5383530"/>
            <a:ext cx="5870448" cy="923330"/>
          </a:xfrm>
          <a:prstGeom prst="rect">
            <a:avLst/>
          </a:prstGeom>
          <a:noFill/>
        </p:spPr>
        <p:txBody>
          <a:bodyPr wrap="square" rtlCol="0">
            <a:spAutoFit/>
          </a:bodyPr>
          <a:lstStyle/>
          <a:p>
            <a:r>
              <a:rPr lang="en-US" dirty="0"/>
              <a:t>Worked on designing the Home Screen layout including banners, search bar, and category navigation.</a:t>
            </a:r>
            <a:endParaRPr lang="en-IN" dirty="0"/>
          </a:p>
          <a:p>
            <a:endParaRPr lang="en-IN" dirty="0"/>
          </a:p>
        </p:txBody>
      </p:sp>
      <p:sp>
        <p:nvSpPr>
          <p:cNvPr id="22" name="TextBox 21">
            <a:extLst>
              <a:ext uri="{FF2B5EF4-FFF2-40B4-BE49-F238E27FC236}">
                <a16:creationId xmlns:a16="http://schemas.microsoft.com/office/drawing/2014/main" id="{C16D6F55-B056-C54D-3913-F03EC5CE3D35}"/>
              </a:ext>
            </a:extLst>
          </p:cNvPr>
          <p:cNvSpPr txBox="1"/>
          <p:nvPr/>
        </p:nvSpPr>
        <p:spPr>
          <a:xfrm>
            <a:off x="8126730" y="5157216"/>
            <a:ext cx="5662422" cy="923330"/>
          </a:xfrm>
          <a:prstGeom prst="rect">
            <a:avLst/>
          </a:prstGeom>
          <a:noFill/>
        </p:spPr>
        <p:txBody>
          <a:bodyPr wrap="square" rtlCol="0">
            <a:spAutoFit/>
          </a:bodyPr>
          <a:lstStyle/>
          <a:p>
            <a:r>
              <a:rPr lang="en-US" dirty="0"/>
              <a:t>Developed the Cart Screen UI with product summary and checkout option.</a:t>
            </a:r>
            <a:endParaRPr lang="en-IN" dirty="0"/>
          </a:p>
          <a:p>
            <a:endParaRPr lang="en-IN" dirty="0"/>
          </a:p>
        </p:txBody>
      </p:sp>
      <p:sp>
        <p:nvSpPr>
          <p:cNvPr id="23" name="TextBox 22">
            <a:extLst>
              <a:ext uri="{FF2B5EF4-FFF2-40B4-BE49-F238E27FC236}">
                <a16:creationId xmlns:a16="http://schemas.microsoft.com/office/drawing/2014/main" id="{657A4EB6-F38E-EEC3-941A-02B4D9E33041}"/>
              </a:ext>
            </a:extLst>
          </p:cNvPr>
          <p:cNvSpPr txBox="1"/>
          <p:nvPr/>
        </p:nvSpPr>
        <p:spPr>
          <a:xfrm>
            <a:off x="1463040" y="6492240"/>
            <a:ext cx="5326380" cy="646331"/>
          </a:xfrm>
          <a:prstGeom prst="rect">
            <a:avLst/>
          </a:prstGeom>
          <a:noFill/>
        </p:spPr>
        <p:txBody>
          <a:bodyPr wrap="square" rtlCol="0">
            <a:spAutoFit/>
          </a:bodyPr>
          <a:lstStyle/>
          <a:p>
            <a:r>
              <a:rPr lang="en-US" dirty="0"/>
              <a:t>Assisted in resolving cross-platform UI issues between Android and iOS .</a:t>
            </a:r>
            <a:endParaRPr lang="en-IN" dirty="0"/>
          </a:p>
        </p:txBody>
      </p:sp>
      <p:sp>
        <p:nvSpPr>
          <p:cNvPr id="24" name="TextBox 23">
            <a:extLst>
              <a:ext uri="{FF2B5EF4-FFF2-40B4-BE49-F238E27FC236}">
                <a16:creationId xmlns:a16="http://schemas.microsoft.com/office/drawing/2014/main" id="{B068BAAA-F405-DA08-1626-ABC9051D24BA}"/>
              </a:ext>
            </a:extLst>
          </p:cNvPr>
          <p:cNvSpPr txBox="1"/>
          <p:nvPr/>
        </p:nvSpPr>
        <p:spPr>
          <a:xfrm>
            <a:off x="8001000" y="6492240"/>
            <a:ext cx="5815584" cy="923330"/>
          </a:xfrm>
          <a:prstGeom prst="rect">
            <a:avLst/>
          </a:prstGeom>
          <a:noFill/>
        </p:spPr>
        <p:txBody>
          <a:bodyPr wrap="square" rtlCol="0">
            <a:spAutoFit/>
          </a:bodyPr>
          <a:lstStyle/>
          <a:p>
            <a:r>
              <a:rPr lang="en-US" dirty="0"/>
              <a:t>Contributed to testing, debugging, and optimizing image rendering for better performance.</a:t>
            </a:r>
            <a:endParaRPr lang="en-IN" dirty="0"/>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4206240" y="1645920"/>
            <a:ext cx="1417320" cy="1892808"/>
          </a:xfrm>
          <a:prstGeom prst="rect">
            <a:avLst/>
          </a:prstGeom>
        </p:spPr>
      </p:pic>
      <p:pic>
        <p:nvPicPr>
          <p:cNvPr id="4" name="Image 2" descr="preencoded.png"/>
          <p:cNvPicPr>
            <a:picLocks noChangeAspect="1"/>
          </p:cNvPicPr>
          <p:nvPr/>
        </p:nvPicPr>
        <p:blipFill>
          <a:blip r:embed="rId5"/>
          <a:stretch>
            <a:fillRect/>
          </a:stretch>
        </p:blipFill>
        <p:spPr>
          <a:xfrm>
            <a:off x="5806440" y="1645920"/>
            <a:ext cx="1417320" cy="1892808"/>
          </a:xfrm>
          <a:prstGeom prst="rect">
            <a:avLst/>
          </a:prstGeom>
        </p:spPr>
      </p:pic>
      <p:pic>
        <p:nvPicPr>
          <p:cNvPr id="5" name="Image 3" descr="preencoded.png"/>
          <p:cNvPicPr>
            <a:picLocks noChangeAspect="1"/>
          </p:cNvPicPr>
          <p:nvPr/>
        </p:nvPicPr>
        <p:blipFill>
          <a:blip r:embed="rId6"/>
          <a:stretch>
            <a:fillRect/>
          </a:stretch>
        </p:blipFill>
        <p:spPr>
          <a:xfrm>
            <a:off x="7415784" y="1645920"/>
            <a:ext cx="1417320" cy="1892808"/>
          </a:xfrm>
          <a:prstGeom prst="rect">
            <a:avLst/>
          </a:prstGeom>
        </p:spPr>
      </p:pic>
      <p:pic>
        <p:nvPicPr>
          <p:cNvPr id="6" name="Image 4" descr="preencoded.png"/>
          <p:cNvPicPr>
            <a:picLocks noChangeAspect="1"/>
          </p:cNvPicPr>
          <p:nvPr/>
        </p:nvPicPr>
        <p:blipFill>
          <a:blip r:embed="rId7"/>
          <a:stretch>
            <a:fillRect/>
          </a:stretch>
        </p:blipFill>
        <p:spPr>
          <a:xfrm>
            <a:off x="9015984" y="1645920"/>
            <a:ext cx="1417320" cy="1892808"/>
          </a:xfrm>
          <a:prstGeom prst="rect">
            <a:avLst/>
          </a:prstGeom>
        </p:spPr>
      </p:pic>
      <p:sp>
        <p:nvSpPr>
          <p:cNvPr id="7" name="Text 0"/>
          <p:cNvSpPr/>
          <p:nvPr/>
        </p:nvSpPr>
        <p:spPr>
          <a:xfrm>
            <a:off x="832104" y="649224"/>
            <a:ext cx="12984480" cy="594360"/>
          </a:xfrm>
          <a:prstGeom prst="rect">
            <a:avLst/>
          </a:prstGeom>
          <a:noFill/>
          <a:ln/>
        </p:spPr>
        <p:txBody>
          <a:bodyPr wrap="none" lIns="0" tIns="0" rIns="0" bIns="0" rtlCol="0" anchor="ctr"/>
          <a:lstStyle/>
          <a:p>
            <a:pPr marL="0" indent="0" algn="l">
              <a:lnSpc>
                <a:spcPts val="4640"/>
              </a:lnSpc>
              <a:buNone/>
            </a:pPr>
            <a:r>
              <a:rPr lang="en-US" sz="3710" dirty="0">
                <a:solidFill>
                  <a:srgbClr val="EAEAEA"/>
                </a:solidFill>
                <a:latin typeface="思源黑体-思源黑体-Medium" pitchFamily="34" charset="0"/>
                <a:ea typeface="思源黑体-思源黑体-Medium" pitchFamily="34" charset="-122"/>
                <a:cs typeface="思源黑体-思源黑体-Medium" pitchFamily="34" charset="-120"/>
              </a:rPr>
              <a:t>Result</a:t>
            </a:r>
            <a:endParaRPr lang="en-US" sz="3710" dirty="0"/>
          </a:p>
        </p:txBody>
      </p:sp>
      <p:sp>
        <p:nvSpPr>
          <p:cNvPr id="8" name="Text 1"/>
          <p:cNvSpPr/>
          <p:nvPr/>
        </p:nvSpPr>
        <p:spPr>
          <a:xfrm>
            <a:off x="1033272" y="4041648"/>
            <a:ext cx="12573000" cy="713232"/>
          </a:xfrm>
          <a:prstGeom prst="rect">
            <a:avLst/>
          </a:prstGeom>
          <a:noFill/>
          <a:ln/>
        </p:spPr>
        <p:txBody>
          <a:bodyPr wrap="square" lIns="0" tIns="0" rIns="0" bIns="0" rtlCol="0" anchor="ctr"/>
          <a:lstStyle/>
          <a:p>
            <a:pPr marL="0" indent="0" algn="l">
              <a:lnSpc>
                <a:spcPts val="1850"/>
              </a:lnSpc>
              <a:buNone/>
            </a:pPr>
            <a:r>
              <a:rPr lang="en-US" sz="1480" dirty="0">
                <a:solidFill>
                  <a:srgbClr val="AEABAB"/>
                </a:solidFill>
                <a:latin typeface="思源黑体-思源黑体-Medium" pitchFamily="34" charset="0"/>
                <a:ea typeface="思源黑体-思源黑体-Medium" pitchFamily="34" charset="-122"/>
                <a:cs typeface="思源黑体-思源黑体-Medium" pitchFamily="34" charset="-120"/>
              </a:rPr>
              <a:t>1 ) Login Screen - The Login Screen of KartNest is designed using React Native. At this stage, the authentication process is implemented on the frontend only, allowing users to input credentials and navigate within the app. Backend services for actual user authentication and secure data handling are planned for future integration.</a:t>
            </a:r>
            <a:endParaRPr lang="en-US" sz="1480" dirty="0"/>
          </a:p>
        </p:txBody>
      </p:sp>
      <p:sp>
        <p:nvSpPr>
          <p:cNvPr id="9" name="Text 2"/>
          <p:cNvSpPr/>
          <p:nvPr/>
        </p:nvSpPr>
        <p:spPr>
          <a:xfrm>
            <a:off x="1033272" y="4965192"/>
            <a:ext cx="12573000" cy="950976"/>
          </a:xfrm>
          <a:prstGeom prst="rect">
            <a:avLst/>
          </a:prstGeom>
          <a:noFill/>
          <a:ln/>
        </p:spPr>
        <p:txBody>
          <a:bodyPr wrap="square" lIns="0" tIns="0" rIns="0" bIns="0" rtlCol="0" anchor="ctr"/>
          <a:lstStyle/>
          <a:p>
            <a:pPr marL="0" indent="0" algn="l">
              <a:lnSpc>
                <a:spcPts val="1850"/>
              </a:lnSpc>
              <a:buNone/>
            </a:pPr>
            <a:r>
              <a:rPr lang="en-US" sz="1480" dirty="0">
                <a:solidFill>
                  <a:srgbClr val="AEABAB"/>
                </a:solidFill>
                <a:latin typeface="思源黑体-思源黑体-Medium" pitchFamily="34" charset="0"/>
                <a:ea typeface="思源黑体-思源黑体-Medium" pitchFamily="34" charset="-122"/>
                <a:cs typeface="思源黑体-思源黑体-Medium" pitchFamily="34" charset="-120"/>
              </a:rPr>
              <a:t>2) HomeScreen - Key features include personalized delivery address display, category-based product navigation, search functionality, promotional banners, curated product sections (Top Deals, New Arrivals, Trending, Best Sellers), flash sale highlights, and a bottom navigation bar for easy access to main screens. The app ensures smooth navigation, quick product discovery, and an engaging shopping experience.</a:t>
            </a:r>
            <a:endParaRPr lang="en-US" sz="1480" dirty="0"/>
          </a:p>
        </p:txBody>
      </p:sp>
      <p:sp>
        <p:nvSpPr>
          <p:cNvPr id="10" name="Text 3"/>
          <p:cNvSpPr/>
          <p:nvPr/>
        </p:nvSpPr>
        <p:spPr>
          <a:xfrm>
            <a:off x="1033272" y="6126480"/>
            <a:ext cx="12573000" cy="237744"/>
          </a:xfrm>
          <a:prstGeom prst="rect">
            <a:avLst/>
          </a:prstGeom>
          <a:noFill/>
          <a:ln/>
        </p:spPr>
        <p:txBody>
          <a:bodyPr wrap="none" lIns="0" tIns="0" rIns="0" bIns="0" rtlCol="0" anchor="ctr"/>
          <a:lstStyle/>
          <a:p>
            <a:pPr marL="0" indent="0" algn="l">
              <a:lnSpc>
                <a:spcPts val="1850"/>
              </a:lnSpc>
              <a:buNone/>
            </a:pPr>
            <a:r>
              <a:rPr lang="en-US" sz="1480" dirty="0">
                <a:solidFill>
                  <a:srgbClr val="AEABAB"/>
                </a:solidFill>
                <a:latin typeface="思源黑体-思源黑体-Medium" pitchFamily="34" charset="0"/>
                <a:ea typeface="思源黑体-思源黑体-Medium" pitchFamily="34" charset="-122"/>
                <a:cs typeface="思源黑体-思源黑体-Medium" pitchFamily="34" charset="-120"/>
              </a:rPr>
              <a:t>3 ) CartScreen – Used useState management to add the functionality of adding/subtracting the quantities from the cart.</a:t>
            </a:r>
            <a:endParaRPr lang="en-US" sz="1480" dirty="0"/>
          </a:p>
        </p:txBody>
      </p:sp>
      <p:sp>
        <p:nvSpPr>
          <p:cNvPr id="11" name="Text 4"/>
          <p:cNvSpPr/>
          <p:nvPr/>
        </p:nvSpPr>
        <p:spPr>
          <a:xfrm>
            <a:off x="1033272" y="6583680"/>
            <a:ext cx="12573000" cy="475488"/>
          </a:xfrm>
          <a:prstGeom prst="rect">
            <a:avLst/>
          </a:prstGeom>
          <a:noFill/>
          <a:ln/>
        </p:spPr>
        <p:txBody>
          <a:bodyPr wrap="square" lIns="0" tIns="0" rIns="0" bIns="0" rtlCol="0" anchor="ctr"/>
          <a:lstStyle/>
          <a:p>
            <a:pPr marL="0" indent="0" algn="l">
              <a:lnSpc>
                <a:spcPts val="1850"/>
              </a:lnSpc>
              <a:buNone/>
            </a:pPr>
            <a:r>
              <a:rPr lang="en-US" sz="1480" dirty="0">
                <a:solidFill>
                  <a:srgbClr val="AEABAB"/>
                </a:solidFill>
                <a:latin typeface="思源黑体-思源黑体-Medium" pitchFamily="34" charset="0"/>
                <a:ea typeface="思源黑体-思源黑体-Medium" pitchFamily="34" charset="-122"/>
                <a:cs typeface="思源黑体-思源黑体-Medium" pitchFamily="34" charset="-120"/>
              </a:rPr>
              <a:t>4) Category-wise Listing Screen - The app successfully displays products filtered by the selected category. Each product card includes an image, name, price, and action buttons (“Add to Cart” and “Buy Now”), ensuring a clear and user-friendly browsing experience.</a:t>
            </a:r>
            <a:endParaRPr lang="en-US" sz="148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832104" y="649224"/>
            <a:ext cx="12984480" cy="521208"/>
          </a:xfrm>
          <a:prstGeom prst="rect">
            <a:avLst/>
          </a:prstGeom>
          <a:noFill/>
          <a:ln/>
        </p:spPr>
        <p:txBody>
          <a:bodyPr wrap="none" lIns="0" tIns="0" rIns="0" bIns="0" rtlCol="0" anchor="ctr"/>
          <a:lstStyle/>
          <a:p>
            <a:pPr marL="0" indent="0" algn="l">
              <a:lnSpc>
                <a:spcPts val="4060"/>
              </a:lnSpc>
              <a:buNone/>
            </a:pPr>
            <a:r>
              <a:rPr lang="en-US" sz="3250" dirty="0">
                <a:solidFill>
                  <a:srgbClr val="EAEAEA"/>
                </a:solidFill>
                <a:latin typeface="思源黑体-思源黑体-Medium" pitchFamily="34" charset="0"/>
                <a:ea typeface="思源黑体-思源黑体-Medium" pitchFamily="34" charset="-122"/>
                <a:cs typeface="思源黑体-思源黑体-Medium" pitchFamily="34" charset="-120"/>
              </a:rPr>
              <a:t>Conclusion</a:t>
            </a:r>
            <a:endParaRPr lang="en-US" sz="3250" dirty="0"/>
          </a:p>
        </p:txBody>
      </p:sp>
      <p:sp>
        <p:nvSpPr>
          <p:cNvPr id="5" name="Text 1"/>
          <p:cNvSpPr/>
          <p:nvPr/>
        </p:nvSpPr>
        <p:spPr>
          <a:xfrm>
            <a:off x="702527" y="1135194"/>
            <a:ext cx="13114057" cy="977070"/>
          </a:xfrm>
          <a:prstGeom prst="rect">
            <a:avLst/>
          </a:prstGeom>
          <a:noFill/>
          <a:ln/>
        </p:spPr>
        <p:txBody>
          <a:bodyPr wrap="square" lIns="0" tIns="0" rIns="0" bIns="0" rtlCol="0" anchor="ctr"/>
          <a:lstStyle/>
          <a:p>
            <a:pPr marL="0" indent="0" algn="l">
              <a:lnSpc>
                <a:spcPts val="1620"/>
              </a:lnSpc>
              <a:buNone/>
            </a:pP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The development of the e-commerce mobile application successfully achieved its primary objectives of providing a seamless shopping experience through a clean interface, efficient navigation, and essential features such as user authentication, category-based product listings, and cart management with quantity control.</a:t>
            </a:r>
            <a:endParaRPr lang="en-US" dirty="0">
              <a:latin typeface="Times New Roman" panose="02020603050405020304" pitchFamily="18" charset="0"/>
              <a:cs typeface="Times New Roman" panose="02020603050405020304" pitchFamily="18" charset="0"/>
            </a:endParaRPr>
          </a:p>
        </p:txBody>
      </p:sp>
      <p:sp>
        <p:nvSpPr>
          <p:cNvPr id="6" name="Text 2"/>
          <p:cNvSpPr/>
          <p:nvPr/>
        </p:nvSpPr>
        <p:spPr>
          <a:xfrm>
            <a:off x="832104" y="2112264"/>
            <a:ext cx="12984480" cy="794190"/>
          </a:xfrm>
          <a:prstGeom prst="rect">
            <a:avLst/>
          </a:prstGeom>
          <a:noFill/>
          <a:ln/>
        </p:spPr>
        <p:txBody>
          <a:bodyPr wrap="square" lIns="0" tIns="0" rIns="0" bIns="0" rtlCol="0" anchor="ctr"/>
          <a:lstStyle/>
          <a:p>
            <a:pPr marL="0" indent="0" algn="l">
              <a:lnSpc>
                <a:spcPts val="1620"/>
              </a:lnSpc>
              <a:buNone/>
            </a:pP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Throughout the project, we strengthened our technical skills in React Native, component reusability, state management, and responsive UI design. The implementation of reusable components and logical navigation flow ensured scalability and maintainability for future enhancements</a:t>
            </a:r>
            <a:r>
              <a:rPr lang="en-US" sz="1300" dirty="0">
                <a:solidFill>
                  <a:srgbClr val="AEABAB"/>
                </a:solidFill>
                <a:latin typeface="思源黑体-思源黑体-Medium" pitchFamily="34" charset="0"/>
                <a:ea typeface="思源黑体-思源黑体-Medium" pitchFamily="34" charset="-122"/>
                <a:cs typeface="思源黑体-思源黑体-Medium" pitchFamily="34" charset="-120"/>
              </a:rPr>
              <a:t>.</a:t>
            </a:r>
            <a:endParaRPr lang="en-US" sz="1300" dirty="0"/>
          </a:p>
        </p:txBody>
      </p:sp>
      <p:sp>
        <p:nvSpPr>
          <p:cNvPr id="7" name="Text 3"/>
          <p:cNvSpPr/>
          <p:nvPr/>
        </p:nvSpPr>
        <p:spPr>
          <a:xfrm>
            <a:off x="813816" y="3054096"/>
            <a:ext cx="13002768" cy="1143000"/>
          </a:xfrm>
          <a:prstGeom prst="rect">
            <a:avLst/>
          </a:prstGeom>
          <a:noFill/>
          <a:ln/>
        </p:spPr>
        <p:txBody>
          <a:bodyPr wrap="square" lIns="0" tIns="0" rIns="0" bIns="0" rtlCol="0" anchor="ctr"/>
          <a:lstStyle/>
          <a:p>
            <a:pPr marL="0" indent="0" algn="l">
              <a:lnSpc>
                <a:spcPts val="1620"/>
              </a:lnSpc>
              <a:buNone/>
            </a:pP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This project not only improved our problem-solving and teamwork abilities but also demonstrated our capacity to design and develop a mobile application that can be extended to include advanced features such as real-time backend integration with MongoDB, secure payment gateways, and order tracking systems.</a:t>
            </a:r>
            <a:endParaRPr lang="en-US" dirty="0">
              <a:latin typeface="Times New Roman" panose="02020603050405020304" pitchFamily="18" charset="0"/>
              <a:cs typeface="Times New Roman" panose="02020603050405020304" pitchFamily="18" charset="0"/>
            </a:endParaRPr>
          </a:p>
        </p:txBody>
      </p:sp>
      <p:sp>
        <p:nvSpPr>
          <p:cNvPr id="8" name="Text 4"/>
          <p:cNvSpPr/>
          <p:nvPr/>
        </p:nvSpPr>
        <p:spPr>
          <a:xfrm>
            <a:off x="832104" y="4114800"/>
            <a:ext cx="12984480" cy="1143000"/>
          </a:xfrm>
          <a:prstGeom prst="rect">
            <a:avLst/>
          </a:prstGeom>
          <a:noFill/>
          <a:ln/>
        </p:spPr>
        <p:txBody>
          <a:bodyPr wrap="square" lIns="0" tIns="0" rIns="0" bIns="0" rtlCol="0" anchor="ctr"/>
          <a:lstStyle/>
          <a:p>
            <a:pPr marL="0" indent="0" algn="l">
              <a:lnSpc>
                <a:spcPts val="1620"/>
              </a:lnSpc>
              <a:buNone/>
            </a:pP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In conclusion, the application serves as a functional prototype of a scalable e-commerce platform, reflecting both our technical growth and readiness for more complex development challenges.</a:t>
            </a:r>
            <a:endParaRPr lang="en-US" dirty="0">
              <a:latin typeface="Times New Roman" panose="02020603050405020304" pitchFamily="18" charset="0"/>
              <a:cs typeface="Times New Roman" panose="02020603050405020304" pitchFamily="18" charset="0"/>
            </a:endParaRPr>
          </a:p>
        </p:txBody>
      </p:sp>
      <p:sp>
        <p:nvSpPr>
          <p:cNvPr id="9" name="Text 5"/>
          <p:cNvSpPr/>
          <p:nvPr/>
        </p:nvSpPr>
        <p:spPr>
          <a:xfrm>
            <a:off x="832104" y="3749040"/>
            <a:ext cx="12984480" cy="1554480"/>
          </a:xfrm>
          <a:prstGeom prst="rect">
            <a:avLst/>
          </a:prstGeom>
          <a:noFill/>
          <a:ln/>
        </p:spPr>
        <p:txBody>
          <a:bodyPr wrap="none" lIns="0" tIns="0" rIns="0" bIns="0" rtlCol="0" anchor="ctr"/>
          <a:lstStyle/>
          <a:p>
            <a:pPr marL="0" indent="0" algn="l">
              <a:lnSpc>
                <a:spcPts val="12190"/>
              </a:lnSpc>
              <a:buNone/>
            </a:pPr>
            <a:endParaRPr lang="en-US" sz="9750" dirty="0"/>
          </a:p>
        </p:txBody>
      </p:sp>
      <p:sp>
        <p:nvSpPr>
          <p:cNvPr id="10" name="Text 6"/>
          <p:cNvSpPr/>
          <p:nvPr/>
        </p:nvSpPr>
        <p:spPr>
          <a:xfrm>
            <a:off x="832104" y="5486400"/>
            <a:ext cx="12984480" cy="210312"/>
          </a:xfrm>
          <a:prstGeom prst="rect">
            <a:avLst/>
          </a:prstGeom>
          <a:noFill/>
          <a:ln/>
        </p:spPr>
        <p:txBody>
          <a:bodyPr wrap="none" lIns="0" tIns="0" rIns="0" bIns="0" rtlCol="0" anchor="ctr"/>
          <a:lstStyle/>
          <a:p>
            <a:pPr marL="0" indent="0" algn="l">
              <a:lnSpc>
                <a:spcPts val="1620"/>
              </a:lnSpc>
              <a:buNone/>
            </a:pPr>
            <a:endParaRPr lang="en-US" sz="1300" dirty="0"/>
          </a:p>
        </p:txBody>
      </p:sp>
      <p:sp>
        <p:nvSpPr>
          <p:cNvPr id="11" name="Text 7"/>
          <p:cNvSpPr/>
          <p:nvPr/>
        </p:nvSpPr>
        <p:spPr>
          <a:xfrm>
            <a:off x="832104" y="5879592"/>
            <a:ext cx="12984480" cy="210312"/>
          </a:xfrm>
          <a:prstGeom prst="rect">
            <a:avLst/>
          </a:prstGeom>
          <a:noFill/>
          <a:ln/>
        </p:spPr>
        <p:txBody>
          <a:bodyPr wrap="none" lIns="0" tIns="0" rIns="0" bIns="0" rtlCol="0" anchor="ctr"/>
          <a:lstStyle/>
          <a:p>
            <a:pPr marL="0" indent="0" algn="l">
              <a:lnSpc>
                <a:spcPts val="1620"/>
              </a:lnSpc>
              <a:buNone/>
            </a:pPr>
            <a:endParaRPr lang="en-US" sz="1300" dirty="0"/>
          </a:p>
        </p:txBody>
      </p:sp>
      <p:sp>
        <p:nvSpPr>
          <p:cNvPr id="12" name="Text 8"/>
          <p:cNvSpPr/>
          <p:nvPr/>
        </p:nvSpPr>
        <p:spPr>
          <a:xfrm>
            <a:off x="832104" y="6272784"/>
            <a:ext cx="12984480" cy="713232"/>
          </a:xfrm>
          <a:prstGeom prst="rect">
            <a:avLst/>
          </a:prstGeom>
          <a:noFill/>
          <a:ln/>
        </p:spPr>
        <p:txBody>
          <a:bodyPr wrap="none" lIns="0" tIns="0" rIns="0" bIns="0" rtlCol="0" anchor="ctr"/>
          <a:lstStyle/>
          <a:p>
            <a:pPr marL="0" indent="0" algn="r">
              <a:lnSpc>
                <a:spcPts val="5600"/>
              </a:lnSpc>
              <a:buNone/>
            </a:pPr>
            <a:endParaRPr lang="en-US" sz="448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9"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EAEAEA"/>
                </a:solidFill>
                <a:latin typeface="思源黑体-思源黑体-Medium" pitchFamily="34" charset="0"/>
                <a:ea typeface="思源黑体-思源黑体-Medium" pitchFamily="34" charset="-122"/>
                <a:cs typeface="思源黑体-思源黑体-Medium" pitchFamily="34" charset="-120"/>
              </a:rPr>
              <a:t>References</a:t>
            </a:r>
            <a:endParaRPr lang="en-US" sz="4640" dirty="0"/>
          </a:p>
        </p:txBody>
      </p:sp>
      <p:sp>
        <p:nvSpPr>
          <p:cNvPr id="10" name="Text 1"/>
          <p:cNvSpPr/>
          <p:nvPr/>
        </p:nvSpPr>
        <p:spPr>
          <a:xfrm>
            <a:off x="1078992" y="1792224"/>
            <a:ext cx="367588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1" name="Text 2"/>
          <p:cNvSpPr/>
          <p:nvPr/>
        </p:nvSpPr>
        <p:spPr>
          <a:xfrm>
            <a:off x="1078992" y="2167128"/>
            <a:ext cx="3675888" cy="722376"/>
          </a:xfrm>
          <a:prstGeom prst="rect">
            <a:avLst/>
          </a:prstGeom>
          <a:noFill/>
          <a:ln/>
        </p:spPr>
        <p:txBody>
          <a:bodyPr wrap="square" lIns="0" tIns="0" rIns="0" bIns="0" rtlCol="0" anchor="ctr"/>
          <a:lstStyle/>
          <a:p>
            <a:pPr marL="342900" lvl="0" indent="-342900">
              <a:buFont typeface="Arial" panose="020B0604020202020204" pitchFamily="34" charset="0"/>
              <a:buChar char="•"/>
            </a:pPr>
            <a:r>
              <a:rPr lang="en-US" u="sng" dirty="0">
                <a:solidFill>
                  <a:schemeClr val="bg2"/>
                </a:solidFill>
                <a:hlinkClick r:id="rId5">
                  <a:extLst>
                    <a:ext uri="{A12FA001-AC4F-418D-AE19-62706E023703}">
                      <ahyp:hlinkClr xmlns:ahyp="http://schemas.microsoft.com/office/drawing/2018/hyperlinkcolor" val="tx"/>
                    </a:ext>
                  </a:extLst>
                </a:hlinkClick>
              </a:rPr>
              <a:t>https://reactnative.dev/docs/environment-setup</a:t>
            </a:r>
            <a:endParaRPr lang="en-US" u="sng" dirty="0">
              <a:solidFill>
                <a:schemeClr val="bg2"/>
              </a:solidFill>
            </a:endParaRPr>
          </a:p>
        </p:txBody>
      </p:sp>
      <p:sp>
        <p:nvSpPr>
          <p:cNvPr id="13" name="Text 4"/>
          <p:cNvSpPr/>
          <p:nvPr/>
        </p:nvSpPr>
        <p:spPr>
          <a:xfrm>
            <a:off x="948690" y="3531870"/>
            <a:ext cx="6000750" cy="674370"/>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5"/>
          <p:cNvSpPr/>
          <p:nvPr/>
        </p:nvSpPr>
        <p:spPr>
          <a:xfrm>
            <a:off x="5486400" y="1792224"/>
            <a:ext cx="367588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5" name="Text 6"/>
          <p:cNvSpPr/>
          <p:nvPr/>
        </p:nvSpPr>
        <p:spPr>
          <a:xfrm>
            <a:off x="5486400" y="2295144"/>
            <a:ext cx="3675888" cy="594360"/>
          </a:xfrm>
          <a:prstGeom prst="rect">
            <a:avLst/>
          </a:prstGeom>
          <a:noFill/>
          <a:ln/>
        </p:spPr>
        <p:txBody>
          <a:bodyPr wrap="square" lIns="0" tIns="0" rIns="0" bIns="0" rtlCol="0" anchor="ctr"/>
          <a:lstStyle/>
          <a:p>
            <a:pPr marL="0" indent="0" algn="l">
              <a:lnSpc>
                <a:spcPts val="2320"/>
              </a:lnSpc>
              <a:buNone/>
            </a:pPr>
            <a:endParaRPr lang="en-US" sz="1850" dirty="0"/>
          </a:p>
        </p:txBody>
      </p:sp>
      <p:sp>
        <p:nvSpPr>
          <p:cNvPr id="16" name="Text 7"/>
          <p:cNvSpPr/>
          <p:nvPr/>
        </p:nvSpPr>
        <p:spPr>
          <a:xfrm>
            <a:off x="7690104" y="3392424"/>
            <a:ext cx="587044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8"/>
          <p:cNvSpPr/>
          <p:nvPr/>
        </p:nvSpPr>
        <p:spPr>
          <a:xfrm>
            <a:off x="7690104" y="3904488"/>
            <a:ext cx="587044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8" name="Text 9"/>
          <p:cNvSpPr/>
          <p:nvPr/>
        </p:nvSpPr>
        <p:spPr>
          <a:xfrm>
            <a:off x="9893808" y="1792224"/>
            <a:ext cx="367588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9" name="Text 10"/>
          <p:cNvSpPr/>
          <p:nvPr/>
        </p:nvSpPr>
        <p:spPr>
          <a:xfrm>
            <a:off x="9893808" y="2295144"/>
            <a:ext cx="367588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20" name="TextBox 19">
            <a:extLst>
              <a:ext uri="{FF2B5EF4-FFF2-40B4-BE49-F238E27FC236}">
                <a16:creationId xmlns:a16="http://schemas.microsoft.com/office/drawing/2014/main" id="{E0A70894-F488-04C4-B7D5-80450E752521}"/>
              </a:ext>
            </a:extLst>
          </p:cNvPr>
          <p:cNvSpPr txBox="1"/>
          <p:nvPr/>
        </p:nvSpPr>
        <p:spPr>
          <a:xfrm>
            <a:off x="1348740" y="2889504"/>
            <a:ext cx="3406140" cy="923330"/>
          </a:xfrm>
          <a:prstGeom prst="rect">
            <a:avLst/>
          </a:prstGeom>
          <a:noFill/>
        </p:spPr>
        <p:txBody>
          <a:bodyPr wrap="square" rtlCol="0">
            <a:spAutoFit/>
          </a:bodyPr>
          <a:lstStyle/>
          <a:p>
            <a:pPr marL="285750" indent="-285750">
              <a:buFont typeface="Arial" panose="020B0604020202020204" pitchFamily="34" charset="0"/>
              <a:buChar char="•"/>
            </a:pPr>
            <a:r>
              <a:rPr lang="en-US" u="sng" dirty="0">
                <a:solidFill>
                  <a:schemeClr val="bg2"/>
                </a:solidFill>
                <a:hlinkClick r:id="rId6">
                  <a:extLst>
                    <a:ext uri="{A12FA001-AC4F-418D-AE19-62706E023703}">
                      <ahyp:hlinkClr xmlns:ahyp="http://schemas.microsoft.com/office/drawing/2018/hyperlinkcolor" val="tx"/>
                    </a:ext>
                  </a:extLst>
                </a:hlinkClick>
              </a:rPr>
              <a:t>https://reactnavigation.org/docs/getting-started/</a:t>
            </a:r>
            <a:endParaRPr lang="en-IN" dirty="0">
              <a:solidFill>
                <a:schemeClr val="bg2"/>
              </a:solidFill>
            </a:endParaRPr>
          </a:p>
          <a:p>
            <a:endParaRPr lang="en-IN" dirty="0"/>
          </a:p>
        </p:txBody>
      </p:sp>
      <p:sp>
        <p:nvSpPr>
          <p:cNvPr id="21" name="TextBox 20">
            <a:extLst>
              <a:ext uri="{FF2B5EF4-FFF2-40B4-BE49-F238E27FC236}">
                <a16:creationId xmlns:a16="http://schemas.microsoft.com/office/drawing/2014/main" id="{DA053269-AAF6-FEFB-BDBF-522CDF728440}"/>
              </a:ext>
            </a:extLst>
          </p:cNvPr>
          <p:cNvSpPr txBox="1"/>
          <p:nvPr/>
        </p:nvSpPr>
        <p:spPr>
          <a:xfrm>
            <a:off x="1348740" y="4023360"/>
            <a:ext cx="3406140" cy="1754326"/>
          </a:xfrm>
          <a:prstGeom prst="rect">
            <a:avLst/>
          </a:prstGeom>
          <a:noFill/>
        </p:spPr>
        <p:txBody>
          <a:bodyPr wrap="square" rtlCol="0">
            <a:spAutoFit/>
          </a:bodyPr>
          <a:lstStyle/>
          <a:p>
            <a:pPr marL="285750" indent="-285750">
              <a:buFont typeface="Arial" panose="020B0604020202020204" pitchFamily="34" charset="0"/>
              <a:buChar char="•"/>
            </a:pPr>
            <a:r>
              <a:rPr lang="en-US" u="sng" dirty="0">
                <a:solidFill>
                  <a:schemeClr val="bg2"/>
                </a:solidFill>
                <a:hlinkClick r:id="rId7">
                  <a:extLst>
                    <a:ext uri="{A12FA001-AC4F-418D-AE19-62706E023703}">
                      <ahyp:hlinkClr xmlns:ahyp="http://schemas.microsoft.com/office/drawing/2018/hyperlinkcolor" val="tx"/>
                    </a:ext>
                  </a:extLst>
                </a:hlinkClick>
              </a:rPr>
              <a:t>https://nodejs.org/docs/latest/api/</a:t>
            </a:r>
            <a:endParaRPr lang="en-IN" dirty="0">
              <a:solidFill>
                <a:schemeClr val="bg2"/>
              </a:solidFill>
            </a:endParaRPr>
          </a:p>
          <a:p>
            <a:pPr marL="285750" indent="-285750">
              <a:buFont typeface="Arial" panose="020B0604020202020204" pitchFamily="34" charset="0"/>
              <a:buChar char="•"/>
            </a:pPr>
            <a:r>
              <a:rPr lang="en-US" u="sng" dirty="0">
                <a:solidFill>
                  <a:schemeClr val="bg2"/>
                </a:solidFill>
                <a:hlinkClick r:id="rId8">
                  <a:extLst>
                    <a:ext uri="{A12FA001-AC4F-418D-AE19-62706E023703}">
                      <ahyp:hlinkClr xmlns:ahyp="http://schemas.microsoft.com/office/drawing/2018/hyperlinkcolor" val="tx"/>
                    </a:ext>
                  </a:extLst>
                </a:hlinkClick>
              </a:rPr>
              <a:t>https://developer.android.com/studio</a:t>
            </a:r>
            <a:endParaRPr lang="en-IN" dirty="0">
              <a:solidFill>
                <a:schemeClr val="bg2"/>
              </a:solidFill>
            </a:endParaRPr>
          </a:p>
          <a:p>
            <a:pPr marL="285750" indent="-285750">
              <a:buFont typeface="Arial" panose="020B0604020202020204" pitchFamily="34" charset="0"/>
              <a:buChar char="•"/>
            </a:pPr>
            <a:r>
              <a:rPr lang="en-US" u="sng" dirty="0">
                <a:solidFill>
                  <a:schemeClr val="bg2"/>
                </a:solidFill>
                <a:hlinkClick r:id="rId9">
                  <a:extLst>
                    <a:ext uri="{A12FA001-AC4F-418D-AE19-62706E023703}">
                      <ahyp:hlinkClr xmlns:ahyp="http://schemas.microsoft.com/office/drawing/2018/hyperlinkcolor" val="tx"/>
                    </a:ext>
                  </a:extLst>
                </a:hlinkClick>
              </a:rPr>
              <a:t>https://docs.github.com/en</a:t>
            </a:r>
            <a:endParaRPr lang="en-IN" dirty="0">
              <a:solidFill>
                <a:schemeClr val="bg2"/>
              </a:solidFill>
            </a:endParaRPr>
          </a:p>
          <a:p>
            <a:pPr marL="285750" indent="-285750">
              <a:buFont typeface="Arial" panose="020B0604020202020204" pitchFamily="34" charset="0"/>
              <a:buChar char="•"/>
            </a:pP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649223"/>
            <a:ext cx="12984480" cy="6855547"/>
          </a:xfrm>
          <a:prstGeom prst="rect">
            <a:avLst/>
          </a:prstGeom>
          <a:noFill/>
          <a:ln/>
        </p:spPr>
        <p:txBody>
          <a:bodyPr wrap="none" lIns="0" tIns="0" rIns="0" bIns="0" rtlCol="0" anchor="ctr"/>
          <a:lstStyle/>
          <a:p>
            <a:pPr marL="0" indent="0" algn="ctr">
              <a:lnSpc>
                <a:spcPts val="8010"/>
              </a:lnSpc>
              <a:buNone/>
            </a:pPr>
            <a:r>
              <a:rPr lang="en-US" sz="6000" dirty="0">
                <a:solidFill>
                  <a:srgbClr val="EAEAEA"/>
                </a:solidFill>
                <a:latin typeface="Times New Roman" panose="02020603050405020304" pitchFamily="18" charset="0"/>
                <a:ea typeface="思源黑体-思源黑体-Medium" pitchFamily="34" charset="-122"/>
                <a:cs typeface="Times New Roman" panose="02020603050405020304" pitchFamily="18" charset="0"/>
              </a:rPr>
              <a:t>Thank You</a:t>
            </a:r>
            <a:endParaRPr lang="en-US" sz="6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620215" y="649223"/>
            <a:ext cx="8196369" cy="1792893"/>
          </a:xfrm>
          <a:prstGeom prst="rect">
            <a:avLst/>
          </a:prstGeom>
          <a:noFill/>
          <a:ln/>
        </p:spPr>
        <p:txBody>
          <a:bodyPr wrap="none" lIns="0" tIns="0" rIns="0" bIns="0" rtlCol="0" anchor="ctr"/>
          <a:lstStyle/>
          <a:p>
            <a:pPr marL="0" indent="0" algn="ctr">
              <a:lnSpc>
                <a:spcPts val="5800"/>
              </a:lnSpc>
              <a:buNone/>
            </a:pPr>
            <a:r>
              <a:rPr lang="en-US" sz="4400" dirty="0">
                <a:solidFill>
                  <a:srgbClr val="EAEAEA"/>
                </a:solidFill>
                <a:latin typeface="Times New Roman" panose="02020603050405020304" pitchFamily="18" charset="0"/>
                <a:ea typeface="思源黑体-思源黑体-Medium" pitchFamily="34" charset="-122"/>
                <a:cs typeface="Times New Roman" panose="02020603050405020304" pitchFamily="18" charset="0"/>
              </a:rPr>
              <a:t>Project Title</a:t>
            </a:r>
            <a:endParaRPr lang="en-US" sz="4400" dirty="0">
              <a:latin typeface="Times New Roman" panose="02020603050405020304" pitchFamily="18" charset="0"/>
              <a:cs typeface="Times New Roman" panose="02020603050405020304" pitchFamily="18" charset="0"/>
            </a:endParaRPr>
          </a:p>
        </p:txBody>
      </p:sp>
      <p:sp>
        <p:nvSpPr>
          <p:cNvPr id="5" name="Text 1"/>
          <p:cNvSpPr/>
          <p:nvPr/>
        </p:nvSpPr>
        <p:spPr>
          <a:xfrm>
            <a:off x="6200078" y="2185637"/>
            <a:ext cx="7504771" cy="3691055"/>
          </a:xfrm>
          <a:prstGeom prst="rect">
            <a:avLst/>
          </a:prstGeom>
          <a:noFill/>
          <a:ln/>
        </p:spPr>
        <p:txBody>
          <a:bodyPr wrap="none" lIns="0" tIns="0" rIns="0" bIns="0" rtlCol="0" anchor="ctr"/>
          <a:lstStyle/>
          <a:p>
            <a:pPr marL="0" indent="0" algn="l">
              <a:lnSpc>
                <a:spcPts val="2320"/>
              </a:lnSpc>
              <a:buNone/>
            </a:pPr>
            <a:r>
              <a:rPr lang="en-US" sz="2400" b="1" i="1" u="sng"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KartNest – ONLINE BROWSING AND SHOPPING APP</a:t>
            </a:r>
            <a:endParaRPr lang="en-US" sz="2400" b="1" i="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649224"/>
            <a:ext cx="12984480" cy="713232"/>
          </a:xfrm>
          <a:prstGeom prst="rect">
            <a:avLst/>
          </a:prstGeom>
          <a:noFill/>
          <a:ln/>
        </p:spPr>
        <p:txBody>
          <a:bodyPr wrap="none" lIns="0" tIns="0" rIns="0" bIns="0" rtlCol="0" anchor="ctr"/>
          <a:lstStyle/>
          <a:p>
            <a:pPr marL="0" indent="0" algn="l">
              <a:lnSpc>
                <a:spcPts val="5600"/>
              </a:lnSpc>
              <a:buNone/>
            </a:pPr>
            <a:r>
              <a:rPr lang="en-US" sz="4480" u="sng" dirty="0">
                <a:solidFill>
                  <a:srgbClr val="EAEAEA"/>
                </a:solidFill>
                <a:latin typeface="思源黑体-思源黑体-Medium" pitchFamily="34" charset="0"/>
                <a:ea typeface="思源黑体-思源黑体-Medium" pitchFamily="34" charset="-122"/>
                <a:cs typeface="思源黑体-思源黑体-Medium" pitchFamily="34" charset="-120"/>
              </a:rPr>
              <a:t>CONTENTS</a:t>
            </a:r>
            <a:endParaRPr lang="en-US" sz="4480" dirty="0"/>
          </a:p>
        </p:txBody>
      </p:sp>
      <p:sp>
        <p:nvSpPr>
          <p:cNvPr id="5" name="Text 1"/>
          <p:cNvSpPr/>
          <p:nvPr/>
        </p:nvSpPr>
        <p:spPr>
          <a:xfrm>
            <a:off x="1005840" y="1645920"/>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1</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 Acknowledgement</a:t>
            </a:r>
            <a:endParaRPr lang="en-US" dirty="0">
              <a:latin typeface="Times New Roman" panose="02020603050405020304" pitchFamily="18" charset="0"/>
              <a:cs typeface="Times New Roman" panose="02020603050405020304" pitchFamily="18" charset="0"/>
            </a:endParaRPr>
          </a:p>
        </p:txBody>
      </p:sp>
      <p:sp>
        <p:nvSpPr>
          <p:cNvPr id="6" name="Text 2"/>
          <p:cNvSpPr/>
          <p:nvPr/>
        </p:nvSpPr>
        <p:spPr>
          <a:xfrm>
            <a:off x="1005840" y="2103120"/>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3.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Objectives</a:t>
            </a:r>
            <a:endParaRPr lang="en-US" dirty="0">
              <a:latin typeface="Times New Roman" panose="02020603050405020304" pitchFamily="18" charset="0"/>
              <a:cs typeface="Times New Roman" panose="02020603050405020304" pitchFamily="18" charset="0"/>
            </a:endParaRPr>
          </a:p>
        </p:txBody>
      </p:sp>
      <p:sp>
        <p:nvSpPr>
          <p:cNvPr id="7" name="Text 3"/>
          <p:cNvSpPr/>
          <p:nvPr/>
        </p:nvSpPr>
        <p:spPr>
          <a:xfrm>
            <a:off x="1005840" y="2551176"/>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5.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Tools &amp; Technologies Used</a:t>
            </a:r>
            <a:endParaRPr lang="en-US" dirty="0">
              <a:latin typeface="Times New Roman" panose="02020603050405020304" pitchFamily="18" charset="0"/>
              <a:cs typeface="Times New Roman" panose="02020603050405020304" pitchFamily="18" charset="0"/>
            </a:endParaRPr>
          </a:p>
        </p:txBody>
      </p:sp>
      <p:sp>
        <p:nvSpPr>
          <p:cNvPr id="8" name="Text 4"/>
          <p:cNvSpPr/>
          <p:nvPr/>
        </p:nvSpPr>
        <p:spPr>
          <a:xfrm>
            <a:off x="1005840" y="3008376"/>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7.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Objectives</a:t>
            </a:r>
            <a:endParaRPr lang="en-US" dirty="0">
              <a:latin typeface="Times New Roman" panose="02020603050405020304" pitchFamily="18" charset="0"/>
              <a:cs typeface="Times New Roman" panose="02020603050405020304" pitchFamily="18" charset="0"/>
            </a:endParaRPr>
          </a:p>
        </p:txBody>
      </p:sp>
      <p:sp>
        <p:nvSpPr>
          <p:cNvPr id="9" name="Text 5"/>
          <p:cNvSpPr/>
          <p:nvPr/>
        </p:nvSpPr>
        <p:spPr>
          <a:xfrm>
            <a:off x="1005840" y="3456432"/>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9</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 Tools &amp; Technologies Used</a:t>
            </a:r>
            <a:endParaRPr lang="en-US" dirty="0">
              <a:latin typeface="Times New Roman" panose="02020603050405020304" pitchFamily="18" charset="0"/>
              <a:cs typeface="Times New Roman" panose="02020603050405020304" pitchFamily="18" charset="0"/>
            </a:endParaRPr>
          </a:p>
        </p:txBody>
      </p:sp>
      <p:sp>
        <p:nvSpPr>
          <p:cNvPr id="10" name="Text 6"/>
          <p:cNvSpPr/>
          <p:nvPr/>
        </p:nvSpPr>
        <p:spPr>
          <a:xfrm>
            <a:off x="1005840" y="3913632"/>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11.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Challenges Faced</a:t>
            </a:r>
            <a:endParaRPr lang="en-US" dirty="0">
              <a:latin typeface="Times New Roman" panose="02020603050405020304" pitchFamily="18" charset="0"/>
              <a:cs typeface="Times New Roman" panose="02020603050405020304" pitchFamily="18" charset="0"/>
            </a:endParaRPr>
          </a:p>
        </p:txBody>
      </p:sp>
      <p:sp>
        <p:nvSpPr>
          <p:cNvPr id="11" name="Text 7"/>
          <p:cNvSpPr/>
          <p:nvPr/>
        </p:nvSpPr>
        <p:spPr>
          <a:xfrm>
            <a:off x="1005840" y="4361688"/>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13.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Result</a:t>
            </a:r>
            <a:endParaRPr lang="en-US" dirty="0">
              <a:latin typeface="Times New Roman" panose="02020603050405020304" pitchFamily="18" charset="0"/>
              <a:cs typeface="Times New Roman" panose="02020603050405020304" pitchFamily="18" charset="0"/>
            </a:endParaRPr>
          </a:p>
        </p:txBody>
      </p:sp>
      <p:sp>
        <p:nvSpPr>
          <p:cNvPr id="12" name="Text 8"/>
          <p:cNvSpPr/>
          <p:nvPr/>
        </p:nvSpPr>
        <p:spPr>
          <a:xfrm>
            <a:off x="1005840" y="4818888"/>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15</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 References</a:t>
            </a:r>
            <a:endParaRPr lang="en-US" dirty="0">
              <a:latin typeface="Times New Roman" panose="02020603050405020304" pitchFamily="18" charset="0"/>
              <a:cs typeface="Times New Roman" panose="02020603050405020304" pitchFamily="18" charset="0"/>
            </a:endParaRPr>
          </a:p>
        </p:txBody>
      </p:sp>
      <p:sp>
        <p:nvSpPr>
          <p:cNvPr id="13" name="Text 9"/>
          <p:cNvSpPr/>
          <p:nvPr/>
        </p:nvSpPr>
        <p:spPr>
          <a:xfrm>
            <a:off x="832104" y="5358384"/>
            <a:ext cx="12984480" cy="210312"/>
          </a:xfrm>
          <a:prstGeom prst="rect">
            <a:avLst/>
          </a:prstGeom>
          <a:noFill/>
          <a:ln/>
        </p:spPr>
        <p:txBody>
          <a:bodyPr wrap="none" lIns="0" tIns="0" rIns="0" bIns="0" rtlCol="0" anchor="ctr"/>
          <a:lstStyle/>
          <a:p>
            <a:pPr marL="0" indent="0" algn="l">
              <a:lnSpc>
                <a:spcPts val="1620"/>
              </a:lnSpc>
              <a:buNone/>
            </a:pPr>
            <a:endParaRPr lang="en-US" sz="1300" dirty="0"/>
          </a:p>
        </p:txBody>
      </p:sp>
      <p:sp>
        <p:nvSpPr>
          <p:cNvPr id="14" name="Text 10"/>
          <p:cNvSpPr/>
          <p:nvPr/>
        </p:nvSpPr>
        <p:spPr>
          <a:xfrm>
            <a:off x="832104" y="5751576"/>
            <a:ext cx="12984480" cy="210312"/>
          </a:xfrm>
          <a:prstGeom prst="rect">
            <a:avLst/>
          </a:prstGeom>
          <a:noFill/>
          <a:ln/>
        </p:spPr>
        <p:txBody>
          <a:bodyPr wrap="none" lIns="0" tIns="0" rIns="0" bIns="0" rtlCol="0" anchor="ctr"/>
          <a:lstStyle/>
          <a:p>
            <a:pPr marL="0" indent="0" algn="l">
              <a:lnSpc>
                <a:spcPts val="1620"/>
              </a:lnSpc>
              <a:buNone/>
            </a:pPr>
            <a:endParaRPr lang="en-US" sz="1300" dirty="0"/>
          </a:p>
        </p:txBody>
      </p:sp>
      <p:sp>
        <p:nvSpPr>
          <p:cNvPr id="15" name="Text 11"/>
          <p:cNvSpPr/>
          <p:nvPr/>
        </p:nvSpPr>
        <p:spPr>
          <a:xfrm>
            <a:off x="832104" y="6144768"/>
            <a:ext cx="12984480" cy="713232"/>
          </a:xfrm>
          <a:prstGeom prst="rect">
            <a:avLst/>
          </a:prstGeom>
          <a:noFill/>
          <a:ln/>
        </p:spPr>
        <p:txBody>
          <a:bodyPr wrap="none" lIns="0" tIns="0" rIns="0" bIns="0" rtlCol="0" anchor="ctr"/>
          <a:lstStyle/>
          <a:p>
            <a:pPr marL="0" indent="0" algn="r">
              <a:lnSpc>
                <a:spcPts val="5600"/>
              </a:lnSpc>
              <a:buNone/>
            </a:pPr>
            <a:endParaRPr lang="en-US" sz="4480" dirty="0"/>
          </a:p>
        </p:txBody>
      </p:sp>
      <p:sp>
        <p:nvSpPr>
          <p:cNvPr id="16" name="Text 12"/>
          <p:cNvSpPr/>
          <p:nvPr/>
        </p:nvSpPr>
        <p:spPr>
          <a:xfrm>
            <a:off x="7498080" y="1645920"/>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2.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17" name="Text 13"/>
          <p:cNvSpPr/>
          <p:nvPr/>
        </p:nvSpPr>
        <p:spPr>
          <a:xfrm>
            <a:off x="7498080" y="2103120"/>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4</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 Scopes of the Project</a:t>
            </a:r>
            <a:endParaRPr lang="en-US" dirty="0">
              <a:latin typeface="Times New Roman" panose="02020603050405020304" pitchFamily="18" charset="0"/>
              <a:cs typeface="Times New Roman" panose="02020603050405020304" pitchFamily="18" charset="0"/>
            </a:endParaRPr>
          </a:p>
        </p:txBody>
      </p:sp>
      <p:sp>
        <p:nvSpPr>
          <p:cNvPr id="18" name="Text 14"/>
          <p:cNvSpPr/>
          <p:nvPr/>
        </p:nvSpPr>
        <p:spPr>
          <a:xfrm>
            <a:off x="7498080" y="2551176"/>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6.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Company Profile</a:t>
            </a:r>
            <a:endParaRPr lang="en-US" dirty="0">
              <a:latin typeface="Times New Roman" panose="02020603050405020304" pitchFamily="18" charset="0"/>
              <a:cs typeface="Times New Roman" panose="02020603050405020304" pitchFamily="18" charset="0"/>
            </a:endParaRPr>
          </a:p>
        </p:txBody>
      </p:sp>
      <p:sp>
        <p:nvSpPr>
          <p:cNvPr id="19" name="Text 15"/>
          <p:cNvSpPr/>
          <p:nvPr/>
        </p:nvSpPr>
        <p:spPr>
          <a:xfrm>
            <a:off x="7498080" y="3008376"/>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8</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 Scopes of the Project</a:t>
            </a:r>
            <a:endParaRPr lang="en-US" dirty="0">
              <a:latin typeface="Times New Roman" panose="02020603050405020304" pitchFamily="18" charset="0"/>
              <a:cs typeface="Times New Roman" panose="02020603050405020304" pitchFamily="18" charset="0"/>
            </a:endParaRPr>
          </a:p>
        </p:txBody>
      </p:sp>
      <p:sp>
        <p:nvSpPr>
          <p:cNvPr id="20" name="Text 16"/>
          <p:cNvSpPr/>
          <p:nvPr/>
        </p:nvSpPr>
        <p:spPr>
          <a:xfrm>
            <a:off x="7498080" y="3456432"/>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10.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System Design &amp; Architecture</a:t>
            </a:r>
            <a:endParaRPr lang="en-US" dirty="0">
              <a:latin typeface="Times New Roman" panose="02020603050405020304" pitchFamily="18" charset="0"/>
              <a:cs typeface="Times New Roman" panose="02020603050405020304" pitchFamily="18" charset="0"/>
            </a:endParaRPr>
          </a:p>
        </p:txBody>
      </p:sp>
      <p:sp>
        <p:nvSpPr>
          <p:cNvPr id="21" name="Text 17"/>
          <p:cNvSpPr/>
          <p:nvPr/>
        </p:nvSpPr>
        <p:spPr>
          <a:xfrm>
            <a:off x="7498080" y="3913632"/>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12. </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Contribution</a:t>
            </a:r>
            <a:endParaRPr lang="en-US" dirty="0">
              <a:latin typeface="Times New Roman" panose="02020603050405020304" pitchFamily="18" charset="0"/>
              <a:cs typeface="Times New Roman" panose="02020603050405020304" pitchFamily="18" charset="0"/>
            </a:endParaRPr>
          </a:p>
        </p:txBody>
      </p:sp>
      <p:sp>
        <p:nvSpPr>
          <p:cNvPr id="22" name="Text 18"/>
          <p:cNvSpPr/>
          <p:nvPr/>
        </p:nvSpPr>
        <p:spPr>
          <a:xfrm>
            <a:off x="7498080" y="4361688"/>
            <a:ext cx="6135624" cy="265176"/>
          </a:xfrm>
          <a:prstGeom prst="rect">
            <a:avLst/>
          </a:prstGeom>
          <a:noFill/>
          <a:ln/>
        </p:spPr>
        <p:txBody>
          <a:bodyPr wrap="none" lIns="0" tIns="0" rIns="0" bIns="0" rtlCol="0" anchor="ctr"/>
          <a:lstStyle/>
          <a:p>
            <a:pPr marL="0" indent="0" algn="l">
              <a:lnSpc>
                <a:spcPts val="2030"/>
              </a:lnSpc>
              <a:buNone/>
            </a:pPr>
            <a:r>
              <a:rPr lang="en-US" sz="1620" dirty="0">
                <a:solidFill>
                  <a:srgbClr val="AEABAB"/>
                </a:solidFill>
                <a:latin typeface="思源黑体-思源黑体-Medium" pitchFamily="34" charset="0"/>
                <a:ea typeface="思源黑体-思源黑体-Medium" pitchFamily="34" charset="-122"/>
                <a:cs typeface="思源黑体-思源黑体-Medium" pitchFamily="34" charset="-120"/>
              </a:rPr>
              <a:t>14</a:t>
            </a:r>
            <a:r>
              <a:rPr lang="en-US"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 Conclusion</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832104" y="649224"/>
            <a:ext cx="12984480" cy="740664"/>
          </a:xfrm>
          <a:prstGeom prst="rect">
            <a:avLst/>
          </a:prstGeom>
          <a:noFill/>
          <a:ln/>
        </p:spPr>
        <p:txBody>
          <a:bodyPr wrap="none" lIns="0" tIns="0" rIns="0" bIns="0" rtlCol="0" anchor="ctr"/>
          <a:lstStyle/>
          <a:p>
            <a:pPr marL="0" indent="0" algn="ctr">
              <a:lnSpc>
                <a:spcPts val="5800"/>
              </a:lnSpc>
              <a:buNone/>
            </a:pPr>
            <a:r>
              <a:rPr lang="en-US" sz="4640" dirty="0">
                <a:solidFill>
                  <a:srgbClr val="EAEAEA"/>
                </a:solidFill>
                <a:latin typeface="Times New Roman" panose="02020603050405020304" pitchFamily="18" charset="0"/>
                <a:ea typeface="思源黑体-思源黑体-Medium" pitchFamily="34" charset="-122"/>
                <a:cs typeface="Times New Roman" panose="02020603050405020304" pitchFamily="18" charset="0"/>
              </a:rPr>
              <a:t>Acknowledgement</a:t>
            </a:r>
            <a:endParaRPr lang="en-US" sz="4640" dirty="0">
              <a:latin typeface="Times New Roman" panose="02020603050405020304" pitchFamily="18" charset="0"/>
              <a:cs typeface="Times New Roman" panose="02020603050405020304" pitchFamily="18" charset="0"/>
            </a:endParaRPr>
          </a:p>
        </p:txBody>
      </p:sp>
      <p:sp>
        <p:nvSpPr>
          <p:cNvPr id="5" name="Text 1"/>
          <p:cNvSpPr/>
          <p:nvPr/>
        </p:nvSpPr>
        <p:spPr>
          <a:xfrm>
            <a:off x="832104" y="1655064"/>
            <a:ext cx="12984480" cy="118872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It is with great pleasure that we express our heartfelt gratitude to Mr. Subhojit Santra, our project guide, and Ardent Computech Pvt. Ltd. for providing us with the invaluable opportunity to work on the development of an e-commerce mobile application. Their constant guidance, encouragement, and insightful suggestions were instrumental in the successful completion of this project.</a:t>
            </a:r>
            <a:endParaRPr lang="en-US" sz="1850" dirty="0">
              <a:latin typeface="Times New Roman" panose="02020603050405020304" pitchFamily="18" charset="0"/>
              <a:cs typeface="Times New Roman" panose="02020603050405020304" pitchFamily="18" charset="0"/>
            </a:endParaRPr>
          </a:p>
        </p:txBody>
      </p:sp>
      <p:sp>
        <p:nvSpPr>
          <p:cNvPr id="6" name="Text 2"/>
          <p:cNvSpPr/>
          <p:nvPr/>
        </p:nvSpPr>
        <p:spPr>
          <a:xfrm>
            <a:off x="832104" y="3099816"/>
            <a:ext cx="12984480" cy="59436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We are also thankful to our respective college, and the Training &amp; Placement (TPO) Cell for facilitating this training program and creating an environment conducive to learning and skill development</a:t>
            </a: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a:t>
            </a:r>
            <a:endParaRPr lang="en-US" sz="1850" dirty="0"/>
          </a:p>
        </p:txBody>
      </p:sp>
      <p:sp>
        <p:nvSpPr>
          <p:cNvPr id="7" name="Text 3"/>
          <p:cNvSpPr/>
          <p:nvPr/>
        </p:nvSpPr>
        <p:spPr>
          <a:xfrm>
            <a:off x="832104" y="3959352"/>
            <a:ext cx="12984480" cy="59436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Finally, we would like to acknowledge the importance of teamwork in this journey. The collaborative spirit, shared problem-solving, and mutual support within our team played a key role in shaping this project into its present form. </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4" name="Text 0"/>
          <p:cNvSpPr/>
          <p:nvPr/>
        </p:nvSpPr>
        <p:spPr>
          <a:xfrm>
            <a:off x="832104" y="649224"/>
            <a:ext cx="12984480" cy="740664"/>
          </a:xfrm>
          <a:prstGeom prst="rect">
            <a:avLst/>
          </a:prstGeom>
          <a:noFill/>
          <a:ln/>
        </p:spPr>
        <p:txBody>
          <a:bodyPr wrap="none" lIns="0" tIns="0" rIns="0" bIns="0" rtlCol="0" anchor="ctr"/>
          <a:lstStyle/>
          <a:p>
            <a:pPr marL="0" indent="0" algn="ctr">
              <a:lnSpc>
                <a:spcPts val="5800"/>
              </a:lnSpc>
              <a:buNone/>
            </a:pPr>
            <a:r>
              <a:rPr lang="en-US" sz="4640" dirty="0">
                <a:solidFill>
                  <a:srgbClr val="EAEAEA"/>
                </a:solidFill>
                <a:latin typeface="Times New Roman" panose="02020603050405020304" pitchFamily="18" charset="0"/>
                <a:ea typeface="思源黑体-思源黑体-Medium" pitchFamily="34" charset="-122"/>
                <a:cs typeface="Times New Roman" panose="02020603050405020304" pitchFamily="18" charset="0"/>
              </a:rPr>
              <a:t>Introduction</a:t>
            </a:r>
            <a:endParaRPr lang="en-US" sz="4640" dirty="0">
              <a:latin typeface="Times New Roman" panose="02020603050405020304" pitchFamily="18" charset="0"/>
              <a:cs typeface="Times New Roman" panose="02020603050405020304" pitchFamily="18" charset="0"/>
            </a:endParaRPr>
          </a:p>
        </p:txBody>
      </p:sp>
      <p:sp>
        <p:nvSpPr>
          <p:cNvPr id="5" name="Text 1"/>
          <p:cNvSpPr/>
          <p:nvPr/>
        </p:nvSpPr>
        <p:spPr>
          <a:xfrm>
            <a:off x="832104" y="1655064"/>
            <a:ext cx="12984480" cy="886968"/>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With the rapid growth of technology and the increasing demand for convenience, e-commerce has emerged as one of the most influential sectors in the global market. Mobile applications have further accelerated this trend by enabling users to shop anytime, anywhere.</a:t>
            </a:r>
            <a:endParaRPr lang="en-US" sz="1850" dirty="0">
              <a:latin typeface="Times New Roman" panose="02020603050405020304" pitchFamily="18" charset="0"/>
              <a:cs typeface="Times New Roman" panose="02020603050405020304" pitchFamily="18" charset="0"/>
            </a:endParaRPr>
          </a:p>
        </p:txBody>
      </p:sp>
      <p:sp>
        <p:nvSpPr>
          <p:cNvPr id="6" name="Text 2"/>
          <p:cNvSpPr/>
          <p:nvPr/>
        </p:nvSpPr>
        <p:spPr>
          <a:xfrm>
            <a:off x="832104" y="2807208"/>
            <a:ext cx="12984480" cy="886968"/>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In this context, our project, KartNest, was conceptualized and developed using React Native to provide a seamless and engaging online shopping experience. The application serves as a one-stop platform where users can browse products, explore detailed descriptions, and enjoy a modern, user-friendly interface.</a:t>
            </a:r>
            <a:endParaRPr lang="en-US" sz="1850" dirty="0">
              <a:latin typeface="Times New Roman" panose="02020603050405020304" pitchFamily="18" charset="0"/>
              <a:cs typeface="Times New Roman" panose="02020603050405020304" pitchFamily="18" charset="0"/>
            </a:endParaRPr>
          </a:p>
        </p:txBody>
      </p:sp>
      <p:sp>
        <p:nvSpPr>
          <p:cNvPr id="7" name="Text 3"/>
          <p:cNvSpPr/>
          <p:nvPr/>
        </p:nvSpPr>
        <p:spPr>
          <a:xfrm>
            <a:off x="832104" y="3959352"/>
            <a:ext cx="12984480" cy="1188720"/>
          </a:xfrm>
          <a:prstGeom prst="rect">
            <a:avLst/>
          </a:prstGeom>
          <a:noFill/>
          <a:ln/>
        </p:spPr>
        <p:txBody>
          <a:bodyPr wrap="square" lIns="0" tIns="0" rIns="0" bIns="0" rtlCol="0" anchor="ctr"/>
          <a:lstStyle/>
          <a:p>
            <a:pPr marL="0" indent="0" algn="l">
              <a:lnSpc>
                <a:spcPts val="2320"/>
              </a:lnSpc>
              <a:buNone/>
            </a:pPr>
            <a:r>
              <a:rPr lang="en-US" sz="1850" dirty="0">
                <a:solidFill>
                  <a:srgbClr val="AEABAB"/>
                </a:solidFill>
                <a:latin typeface="Times New Roman" panose="02020603050405020304" pitchFamily="18" charset="0"/>
                <a:ea typeface="思源黑体-思源黑体-Medium" pitchFamily="34" charset="-122"/>
                <a:cs typeface="Times New Roman" panose="02020603050405020304" pitchFamily="18" charset="0"/>
              </a:rPr>
              <a:t>The goal of KartNest is not just to display products but to enhance the overall shopping experience by combining aesthetic design with functional efficiency. This foundation also allows for future enhancements, such as integrating secure payment gateways, backend databases, and real-time order tracking, ensuring scalability and relevance in the evolving digital marketplace.</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2231136"/>
            <a:ext cx="4142232" cy="2304288"/>
          </a:xfrm>
          <a:prstGeom prst="rect">
            <a:avLst/>
          </a:prstGeom>
        </p:spPr>
      </p:pic>
      <p:pic>
        <p:nvPicPr>
          <p:cNvPr id="5" name="Image 3" descr="preencoded.png"/>
          <p:cNvPicPr>
            <a:picLocks noChangeAspect="1"/>
          </p:cNvPicPr>
          <p:nvPr/>
        </p:nvPicPr>
        <p:blipFill>
          <a:blip r:embed="rId6"/>
          <a:stretch>
            <a:fillRect/>
          </a:stretch>
        </p:blipFill>
        <p:spPr>
          <a:xfrm>
            <a:off x="841248" y="4800600"/>
            <a:ext cx="6345936" cy="1124712"/>
          </a:xfrm>
          <a:prstGeom prst="rect">
            <a:avLst/>
          </a:prstGeom>
        </p:spPr>
      </p:pic>
      <p:pic>
        <p:nvPicPr>
          <p:cNvPr id="6" name="Image 4" descr="preencoded.png"/>
          <p:cNvPicPr>
            <a:picLocks noChangeAspect="1"/>
          </p:cNvPicPr>
          <p:nvPr/>
        </p:nvPicPr>
        <p:blipFill>
          <a:blip r:embed="rId7"/>
          <a:stretch>
            <a:fillRect/>
          </a:stretch>
        </p:blipFill>
        <p:spPr>
          <a:xfrm>
            <a:off x="5248656" y="2231136"/>
            <a:ext cx="4142232" cy="2304288"/>
          </a:xfrm>
          <a:prstGeom prst="rect">
            <a:avLst/>
          </a:prstGeom>
        </p:spPr>
      </p:pic>
      <p:pic>
        <p:nvPicPr>
          <p:cNvPr id="7" name="Image 5" descr="preencoded.png"/>
          <p:cNvPicPr>
            <a:picLocks noChangeAspect="1"/>
          </p:cNvPicPr>
          <p:nvPr/>
        </p:nvPicPr>
        <p:blipFill>
          <a:blip r:embed="rId8"/>
          <a:stretch>
            <a:fillRect/>
          </a:stretch>
        </p:blipFill>
        <p:spPr>
          <a:xfrm>
            <a:off x="7452360" y="4800600"/>
            <a:ext cx="6345936" cy="1124712"/>
          </a:xfrm>
          <a:prstGeom prst="rect">
            <a:avLst/>
          </a:prstGeom>
        </p:spPr>
      </p:pic>
      <p:pic>
        <p:nvPicPr>
          <p:cNvPr id="8" name="Image 6" descr="preencoded.png"/>
          <p:cNvPicPr>
            <a:picLocks noChangeAspect="1"/>
          </p:cNvPicPr>
          <p:nvPr/>
        </p:nvPicPr>
        <p:blipFill>
          <a:blip r:embed="rId5"/>
          <a:stretch>
            <a:fillRect/>
          </a:stretch>
        </p:blipFill>
        <p:spPr>
          <a:xfrm>
            <a:off x="9656064" y="2231136"/>
            <a:ext cx="4142232" cy="2304288"/>
          </a:xfrm>
          <a:prstGeom prst="rect">
            <a:avLst/>
          </a:prstGeom>
        </p:spPr>
      </p:pic>
      <p:sp>
        <p:nvSpPr>
          <p:cNvPr id="9"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EAEAEA"/>
                </a:solidFill>
                <a:latin typeface="思源黑体-思源黑体-Medium" pitchFamily="34" charset="0"/>
                <a:ea typeface="思源黑体-思源黑体-Medium" pitchFamily="34" charset="-122"/>
                <a:cs typeface="思源黑体-思源黑体-Medium" pitchFamily="34" charset="-120"/>
              </a:rPr>
              <a:t>Objectives</a:t>
            </a:r>
            <a:endParaRPr lang="en-US" sz="4640" dirty="0"/>
          </a:p>
        </p:txBody>
      </p:sp>
      <p:sp>
        <p:nvSpPr>
          <p:cNvPr id="10" name="Text 1"/>
          <p:cNvSpPr/>
          <p:nvPr/>
        </p:nvSpPr>
        <p:spPr>
          <a:xfrm>
            <a:off x="832104" y="1655064"/>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AEABAB"/>
                </a:solidFill>
                <a:latin typeface="思源黑体-思源黑体-Medium" pitchFamily="34" charset="0"/>
                <a:ea typeface="思源黑体-思源黑体-Medium" pitchFamily="34" charset="-122"/>
                <a:cs typeface="思源黑体-思源黑体-Medium" pitchFamily="34" charset="-120"/>
              </a:rPr>
              <a:t>The primary objectives of developing KartNest are:</a:t>
            </a:r>
            <a:endParaRPr lang="en-US" sz="1850" dirty="0"/>
          </a:p>
        </p:txBody>
      </p:sp>
      <p:sp>
        <p:nvSpPr>
          <p:cNvPr id="11" name="Text 2"/>
          <p:cNvSpPr/>
          <p:nvPr/>
        </p:nvSpPr>
        <p:spPr>
          <a:xfrm>
            <a:off x="1078992" y="2350008"/>
            <a:ext cx="3675888" cy="1481328"/>
          </a:xfrm>
          <a:prstGeom prst="rect">
            <a:avLst/>
          </a:prstGeom>
          <a:noFill/>
          <a:ln/>
        </p:spPr>
        <p:txBody>
          <a:bodyPr wrap="square" lIns="0" tIns="0" rIns="0" bIns="0" rtlCol="0" anchor="ctr"/>
          <a:lstStyle/>
          <a:p>
            <a:pPr marL="0" indent="0" algn="l">
              <a:lnSpc>
                <a:spcPts val="2320"/>
              </a:lnSpc>
              <a:buNone/>
            </a:pPr>
            <a:r>
              <a:rPr lang="en-US" sz="1850" dirty="0">
                <a:solidFill>
                  <a:srgbClr val="2C2A2A"/>
                </a:solidFill>
                <a:latin typeface="思源黑体-思源黑体-Medium" pitchFamily="34" charset="0"/>
                <a:ea typeface="思源黑体-思源黑体-Medium" pitchFamily="34" charset="-122"/>
                <a:cs typeface="思源黑体-思源黑体-Medium" pitchFamily="34" charset="-120"/>
              </a:rPr>
              <a:t>To create a seamless and engaging online shopping experience by using React Native for a responsive and cross-platform application.</a:t>
            </a:r>
            <a:endParaRPr lang="en-US" sz="1850" dirty="0"/>
          </a:p>
        </p:txBody>
      </p:sp>
      <p:sp>
        <p:nvSpPr>
          <p:cNvPr id="12" name="Text 3"/>
          <p:cNvSpPr/>
          <p:nvPr/>
        </p:nvSpPr>
        <p:spPr>
          <a:xfrm>
            <a:off x="1078992" y="4919472"/>
            <a:ext cx="5870448" cy="886968"/>
          </a:xfrm>
          <a:prstGeom prst="rect">
            <a:avLst/>
          </a:prstGeom>
          <a:noFill/>
          <a:ln/>
        </p:spPr>
        <p:txBody>
          <a:bodyPr wrap="square" lIns="0" tIns="0" rIns="0" bIns="0" rtlCol="0" anchor="ctr"/>
          <a:lstStyle/>
          <a:p>
            <a:pPr marL="0" indent="0" algn="l">
              <a:lnSpc>
                <a:spcPts val="2320"/>
              </a:lnSpc>
              <a:buNone/>
            </a:pPr>
            <a:r>
              <a:rPr lang="en-US" sz="1850" dirty="0">
                <a:solidFill>
                  <a:srgbClr val="343232"/>
                </a:solidFill>
                <a:latin typeface="思源黑体-思源黑体-Medium" pitchFamily="34" charset="0"/>
                <a:ea typeface="思源黑体-思源黑体-Medium" pitchFamily="34" charset="-122"/>
                <a:cs typeface="思源黑体-思源黑体-Medium" pitchFamily="34" charset="-120"/>
              </a:rPr>
              <a:t>To combine aesthetic design with functional efficiency to enhance user satisfaction and encourage repeat engagement.</a:t>
            </a:r>
            <a:endParaRPr lang="en-US" sz="1850" dirty="0"/>
          </a:p>
        </p:txBody>
      </p:sp>
      <p:sp>
        <p:nvSpPr>
          <p:cNvPr id="13" name="Text 4"/>
          <p:cNvSpPr/>
          <p:nvPr/>
        </p:nvSpPr>
        <p:spPr>
          <a:xfrm>
            <a:off x="5486400" y="2350008"/>
            <a:ext cx="3675888" cy="1773936"/>
          </a:xfrm>
          <a:prstGeom prst="rect">
            <a:avLst/>
          </a:prstGeom>
          <a:noFill/>
          <a:ln/>
        </p:spPr>
        <p:txBody>
          <a:bodyPr wrap="square" lIns="0" tIns="0" rIns="0" bIns="0" rtlCol="0" anchor="ctr"/>
          <a:lstStyle/>
          <a:p>
            <a:pPr marL="0" indent="0" algn="l">
              <a:lnSpc>
                <a:spcPts val="2320"/>
              </a:lnSpc>
              <a:buNone/>
            </a:pPr>
            <a:r>
              <a:rPr lang="en-US" sz="1850" dirty="0">
                <a:solidFill>
                  <a:srgbClr val="343232"/>
                </a:solidFill>
                <a:latin typeface="思源黑体-思源黑体-Medium" pitchFamily="34" charset="0"/>
                <a:ea typeface="思源黑体-思源黑体-Medium" pitchFamily="34" charset="-122"/>
                <a:cs typeface="思源黑体-思源黑体-Medium" pitchFamily="34" charset="-120"/>
              </a:rPr>
              <a:t>To design a user-friendly interface that enables customers to easily browse products, view detailed descriptions, and make informed purchasing decisions.</a:t>
            </a:r>
            <a:endParaRPr lang="en-US" sz="1850" dirty="0"/>
          </a:p>
        </p:txBody>
      </p:sp>
      <p:sp>
        <p:nvSpPr>
          <p:cNvPr id="14" name="Text 5"/>
          <p:cNvSpPr/>
          <p:nvPr/>
        </p:nvSpPr>
        <p:spPr>
          <a:xfrm>
            <a:off x="7690104" y="4919472"/>
            <a:ext cx="5870448" cy="886968"/>
          </a:xfrm>
          <a:prstGeom prst="rect">
            <a:avLst/>
          </a:prstGeom>
          <a:noFill/>
          <a:ln/>
        </p:spPr>
        <p:txBody>
          <a:bodyPr wrap="square" lIns="0" tIns="0" rIns="0" bIns="0" rtlCol="0" anchor="ctr"/>
          <a:lstStyle/>
          <a:p>
            <a:pPr marL="0" indent="0" algn="l">
              <a:lnSpc>
                <a:spcPts val="2320"/>
              </a:lnSpc>
              <a:buNone/>
            </a:pPr>
            <a:r>
              <a:rPr lang="en-US" sz="1850" dirty="0">
                <a:solidFill>
                  <a:srgbClr val="2C2A2A"/>
                </a:solidFill>
                <a:latin typeface="思源黑体-思源黑体-Medium" pitchFamily="34" charset="0"/>
                <a:ea typeface="思源黑体-思源黑体-Medium" pitchFamily="34" charset="-122"/>
                <a:cs typeface="思源黑体-思源黑体-Medium" pitchFamily="34" charset="-120"/>
              </a:rPr>
              <a:t>To provide a one-stop shopping platform that meets the needs of diverse users while adapting to evolving trends in the digital marketplace.</a:t>
            </a:r>
            <a:endParaRPr lang="en-US" sz="1850" dirty="0"/>
          </a:p>
        </p:txBody>
      </p:sp>
      <p:sp>
        <p:nvSpPr>
          <p:cNvPr id="15" name="Text 6"/>
          <p:cNvSpPr/>
          <p:nvPr/>
        </p:nvSpPr>
        <p:spPr>
          <a:xfrm>
            <a:off x="9893808" y="2350008"/>
            <a:ext cx="3675888" cy="2066544"/>
          </a:xfrm>
          <a:prstGeom prst="rect">
            <a:avLst/>
          </a:prstGeom>
          <a:noFill/>
          <a:ln/>
        </p:spPr>
        <p:txBody>
          <a:bodyPr wrap="square" lIns="0" tIns="0" rIns="0" bIns="0" rtlCol="0" anchor="ctr"/>
          <a:lstStyle/>
          <a:p>
            <a:pPr marL="0" indent="0" algn="l">
              <a:lnSpc>
                <a:spcPts val="2320"/>
              </a:lnSpc>
              <a:buNone/>
            </a:pPr>
            <a:r>
              <a:rPr lang="en-US" sz="1850" dirty="0">
                <a:solidFill>
                  <a:srgbClr val="2C2A2A"/>
                </a:solidFill>
                <a:latin typeface="思源黑体-思源黑体-Medium" pitchFamily="34" charset="0"/>
                <a:ea typeface="思源黑体-思源黑体-Medium" pitchFamily="34" charset="-122"/>
                <a:cs typeface="思源黑体-思源黑体-Medium" pitchFamily="34" charset="-120"/>
              </a:rPr>
              <a:t>To establish a scalable architecture that supports future integration of backend functionalities such as secure payment gateways, product databases, and real-time order tracking.</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2340864"/>
            <a:ext cx="4160520" cy="1014984"/>
          </a:xfrm>
          <a:prstGeom prst="rect">
            <a:avLst/>
          </a:prstGeom>
        </p:spPr>
      </p:pic>
      <p:pic>
        <p:nvPicPr>
          <p:cNvPr id="5" name="Image 3" descr="preencoded.png"/>
          <p:cNvPicPr>
            <a:picLocks noChangeAspect="1"/>
          </p:cNvPicPr>
          <p:nvPr/>
        </p:nvPicPr>
        <p:blipFill>
          <a:blip r:embed="rId6"/>
          <a:stretch>
            <a:fillRect/>
          </a:stretch>
        </p:blipFill>
        <p:spPr>
          <a:xfrm>
            <a:off x="841248" y="4389120"/>
            <a:ext cx="6355080" cy="749808"/>
          </a:xfrm>
          <a:prstGeom prst="rect">
            <a:avLst/>
          </a:prstGeom>
        </p:spPr>
      </p:pic>
      <p:pic>
        <p:nvPicPr>
          <p:cNvPr id="6" name="Image 4" descr="preencoded.png"/>
          <p:cNvPicPr>
            <a:picLocks noChangeAspect="1"/>
          </p:cNvPicPr>
          <p:nvPr/>
        </p:nvPicPr>
        <p:blipFill>
          <a:blip r:embed="rId6"/>
          <a:stretch>
            <a:fillRect/>
          </a:stretch>
        </p:blipFill>
        <p:spPr>
          <a:xfrm>
            <a:off x="841248" y="5367528"/>
            <a:ext cx="6355080" cy="749808"/>
          </a:xfrm>
          <a:prstGeom prst="rect">
            <a:avLst/>
          </a:prstGeom>
        </p:spPr>
      </p:pic>
      <p:pic>
        <p:nvPicPr>
          <p:cNvPr id="7" name="Image 5" descr="preencoded.png"/>
          <p:cNvPicPr>
            <a:picLocks noChangeAspect="1"/>
          </p:cNvPicPr>
          <p:nvPr/>
        </p:nvPicPr>
        <p:blipFill>
          <a:blip r:embed="rId7"/>
          <a:stretch>
            <a:fillRect/>
          </a:stretch>
        </p:blipFill>
        <p:spPr>
          <a:xfrm>
            <a:off x="5239512" y="2340864"/>
            <a:ext cx="4160520" cy="1014984"/>
          </a:xfrm>
          <a:prstGeom prst="rect">
            <a:avLst/>
          </a:prstGeom>
        </p:spPr>
      </p:pic>
      <p:pic>
        <p:nvPicPr>
          <p:cNvPr id="8" name="Image 6" descr="preencoded.png"/>
          <p:cNvPicPr>
            <a:picLocks noChangeAspect="1"/>
          </p:cNvPicPr>
          <p:nvPr/>
        </p:nvPicPr>
        <p:blipFill>
          <a:blip r:embed="rId8"/>
          <a:stretch>
            <a:fillRect/>
          </a:stretch>
        </p:blipFill>
        <p:spPr>
          <a:xfrm>
            <a:off x="7443216" y="4389120"/>
            <a:ext cx="6355080" cy="749808"/>
          </a:xfrm>
          <a:prstGeom prst="rect">
            <a:avLst/>
          </a:prstGeom>
        </p:spPr>
      </p:pic>
      <p:pic>
        <p:nvPicPr>
          <p:cNvPr id="9" name="Image 7" descr="preencoded.png"/>
          <p:cNvPicPr>
            <a:picLocks noChangeAspect="1"/>
          </p:cNvPicPr>
          <p:nvPr/>
        </p:nvPicPr>
        <p:blipFill>
          <a:blip r:embed="rId8"/>
          <a:stretch>
            <a:fillRect/>
          </a:stretch>
        </p:blipFill>
        <p:spPr>
          <a:xfrm>
            <a:off x="7443216" y="5367528"/>
            <a:ext cx="6355080" cy="749808"/>
          </a:xfrm>
          <a:prstGeom prst="rect">
            <a:avLst/>
          </a:prstGeom>
        </p:spPr>
      </p:pic>
      <p:pic>
        <p:nvPicPr>
          <p:cNvPr id="10" name="Image 8" descr="preencoded.png"/>
          <p:cNvPicPr>
            <a:picLocks noChangeAspect="1"/>
          </p:cNvPicPr>
          <p:nvPr/>
        </p:nvPicPr>
        <p:blipFill>
          <a:blip r:embed="rId5"/>
          <a:stretch>
            <a:fillRect/>
          </a:stretch>
        </p:blipFill>
        <p:spPr>
          <a:xfrm>
            <a:off x="9637776" y="2340864"/>
            <a:ext cx="4160520" cy="1014984"/>
          </a:xfrm>
          <a:prstGeom prst="rect">
            <a:avLst/>
          </a:prstGeom>
        </p:spPr>
      </p:pic>
      <p:sp>
        <p:nvSpPr>
          <p:cNvPr id="11" name="Text 0"/>
          <p:cNvSpPr/>
          <p:nvPr/>
        </p:nvSpPr>
        <p:spPr>
          <a:xfrm>
            <a:off x="832104" y="649224"/>
            <a:ext cx="12984480" cy="667512"/>
          </a:xfrm>
          <a:prstGeom prst="rect">
            <a:avLst/>
          </a:prstGeom>
          <a:noFill/>
          <a:ln/>
        </p:spPr>
        <p:txBody>
          <a:bodyPr wrap="none" lIns="0" tIns="0" rIns="0" bIns="0" rtlCol="0" anchor="ctr"/>
          <a:lstStyle/>
          <a:p>
            <a:pPr marL="0" indent="0" algn="l">
              <a:lnSpc>
                <a:spcPts val="5220"/>
              </a:lnSpc>
              <a:buNone/>
            </a:pPr>
            <a:r>
              <a:rPr lang="en-US" sz="4180" dirty="0">
                <a:solidFill>
                  <a:srgbClr val="EAEAEA"/>
                </a:solidFill>
                <a:latin typeface="思源黑体-思源黑体-Medium" pitchFamily="34" charset="0"/>
                <a:ea typeface="思源黑体-思源黑体-Medium" pitchFamily="34" charset="-122"/>
                <a:cs typeface="思源黑体-思源黑体-Medium" pitchFamily="34" charset="-120"/>
              </a:rPr>
              <a:t>Scopes of the Project</a:t>
            </a:r>
            <a:endParaRPr lang="en-US" sz="4180" dirty="0"/>
          </a:p>
        </p:txBody>
      </p:sp>
      <p:sp>
        <p:nvSpPr>
          <p:cNvPr id="12" name="Text 1"/>
          <p:cNvSpPr/>
          <p:nvPr/>
        </p:nvSpPr>
        <p:spPr>
          <a:xfrm>
            <a:off x="832104" y="1554480"/>
            <a:ext cx="12984480" cy="539496"/>
          </a:xfrm>
          <a:prstGeom prst="rect">
            <a:avLst/>
          </a:prstGeom>
          <a:noFill/>
          <a:ln/>
        </p:spPr>
        <p:txBody>
          <a:bodyPr wrap="square" lIns="0" tIns="0" rIns="0" bIns="0" rtlCol="0" anchor="ctr"/>
          <a:lstStyle/>
          <a:p>
            <a:pPr marL="0" indent="0" algn="l">
              <a:lnSpc>
                <a:spcPts val="2090"/>
              </a:lnSpc>
              <a:buNone/>
            </a:pPr>
            <a:r>
              <a:rPr lang="en-US" sz="1670" dirty="0">
                <a:solidFill>
                  <a:srgbClr val="AEABAB"/>
                </a:solidFill>
                <a:latin typeface="思源黑体-思源黑体-Medium" pitchFamily="34" charset="0"/>
                <a:ea typeface="思源黑体-思源黑体-Medium" pitchFamily="34" charset="-122"/>
                <a:cs typeface="思源黑体-思源黑体-Medium" pitchFamily="34" charset="-120"/>
              </a:rPr>
              <a:t>The scope of KartNest covers the design and development of a front-end mobile application for a general-purpose e-commerce platform using React Native. The current implementation focuses on:</a:t>
            </a:r>
            <a:endParaRPr lang="en-US" sz="1670" dirty="0"/>
          </a:p>
        </p:txBody>
      </p:sp>
      <p:sp>
        <p:nvSpPr>
          <p:cNvPr id="13" name="Text 2"/>
          <p:cNvSpPr/>
          <p:nvPr/>
        </p:nvSpPr>
        <p:spPr>
          <a:xfrm>
            <a:off x="1060704" y="2441448"/>
            <a:ext cx="3730752" cy="804672"/>
          </a:xfrm>
          <a:prstGeom prst="rect">
            <a:avLst/>
          </a:prstGeom>
          <a:noFill/>
          <a:ln/>
        </p:spPr>
        <p:txBody>
          <a:bodyPr wrap="square" lIns="0" tIns="0" rIns="0" bIns="0" rtlCol="0" anchor="ctr"/>
          <a:lstStyle/>
          <a:p>
            <a:pPr marL="0" indent="0" algn="l">
              <a:lnSpc>
                <a:spcPts val="2090"/>
              </a:lnSpc>
              <a:buNone/>
            </a:pPr>
            <a:r>
              <a:rPr lang="en-US" sz="1670" dirty="0">
                <a:solidFill>
                  <a:srgbClr val="2C2A2A"/>
                </a:solidFill>
                <a:latin typeface="思源黑体-思源黑体-Medium" pitchFamily="34" charset="0"/>
                <a:ea typeface="思源黑体-思源黑体-Medium" pitchFamily="34" charset="-122"/>
                <a:cs typeface="思源黑体-思源黑体-Medium" pitchFamily="34" charset="-120"/>
              </a:rPr>
              <a:t>Product Browsing: Enabling users to view a catalog of items with images, descriptions, and prices.</a:t>
            </a:r>
            <a:endParaRPr lang="en-US" sz="1670" dirty="0"/>
          </a:p>
        </p:txBody>
      </p:sp>
      <p:sp>
        <p:nvSpPr>
          <p:cNvPr id="14" name="Text 3"/>
          <p:cNvSpPr/>
          <p:nvPr/>
        </p:nvSpPr>
        <p:spPr>
          <a:xfrm>
            <a:off x="832104" y="3602736"/>
            <a:ext cx="12984480" cy="539496"/>
          </a:xfrm>
          <a:prstGeom prst="rect">
            <a:avLst/>
          </a:prstGeom>
          <a:noFill/>
          <a:ln/>
        </p:spPr>
        <p:txBody>
          <a:bodyPr wrap="square" lIns="0" tIns="0" rIns="0" bIns="0" rtlCol="0" anchor="ctr"/>
          <a:lstStyle/>
          <a:p>
            <a:pPr marL="0" indent="0" algn="l">
              <a:lnSpc>
                <a:spcPts val="2090"/>
              </a:lnSpc>
              <a:buNone/>
            </a:pPr>
            <a:r>
              <a:rPr lang="en-US" sz="1670" dirty="0">
                <a:solidFill>
                  <a:srgbClr val="AEABAB"/>
                </a:solidFill>
                <a:latin typeface="思源黑体-思源黑体-Medium" pitchFamily="34" charset="0"/>
                <a:ea typeface="思源黑体-思源黑体-Medium" pitchFamily="34" charset="-122"/>
                <a:cs typeface="思源黑体-思源黑体-Medium" pitchFamily="34" charset="-120"/>
              </a:rPr>
              <a:t>While the present version of KartNest is primarily focused on the front-end experience, the project is designed with scalability in mind. Future enhancements will include:</a:t>
            </a:r>
            <a:endParaRPr lang="en-US" sz="1670" dirty="0"/>
          </a:p>
        </p:txBody>
      </p:sp>
      <p:sp>
        <p:nvSpPr>
          <p:cNvPr id="15" name="Text 4"/>
          <p:cNvSpPr/>
          <p:nvPr/>
        </p:nvSpPr>
        <p:spPr>
          <a:xfrm>
            <a:off x="1060704" y="4489704"/>
            <a:ext cx="5934456" cy="274320"/>
          </a:xfrm>
          <a:prstGeom prst="rect">
            <a:avLst/>
          </a:prstGeom>
          <a:noFill/>
          <a:ln/>
        </p:spPr>
        <p:txBody>
          <a:bodyPr wrap="none" lIns="0" tIns="0" rIns="0" bIns="0" rtlCol="0" anchor="ctr"/>
          <a:lstStyle/>
          <a:p>
            <a:pPr marL="0" indent="0" algn="l">
              <a:lnSpc>
                <a:spcPts val="2090"/>
              </a:lnSpc>
              <a:buNone/>
            </a:pPr>
            <a:r>
              <a:rPr lang="en-US" sz="1670" dirty="0">
                <a:solidFill>
                  <a:srgbClr val="2C2A2A"/>
                </a:solidFill>
                <a:latin typeface="思源黑体-思源黑体-Medium" pitchFamily="34" charset="0"/>
                <a:ea typeface="思源黑体-思源黑体-Medium" pitchFamily="34" charset="-122"/>
                <a:cs typeface="思源黑体-思源黑体-Medium" pitchFamily="34" charset="-120"/>
              </a:rPr>
              <a:t>Integration of secure payment gateways.</a:t>
            </a:r>
            <a:endParaRPr lang="en-US" sz="1670" dirty="0"/>
          </a:p>
        </p:txBody>
      </p:sp>
      <p:sp>
        <p:nvSpPr>
          <p:cNvPr id="16" name="Text 5"/>
          <p:cNvSpPr/>
          <p:nvPr/>
        </p:nvSpPr>
        <p:spPr>
          <a:xfrm>
            <a:off x="1060704" y="5477256"/>
            <a:ext cx="5934456" cy="274320"/>
          </a:xfrm>
          <a:prstGeom prst="rect">
            <a:avLst/>
          </a:prstGeom>
          <a:noFill/>
          <a:ln/>
        </p:spPr>
        <p:txBody>
          <a:bodyPr wrap="none" lIns="0" tIns="0" rIns="0" bIns="0" rtlCol="0" anchor="ctr"/>
          <a:lstStyle/>
          <a:p>
            <a:pPr marL="0" indent="0" algn="l">
              <a:lnSpc>
                <a:spcPts val="2090"/>
              </a:lnSpc>
              <a:buNone/>
            </a:pPr>
            <a:r>
              <a:rPr lang="en-US" sz="1670" dirty="0">
                <a:solidFill>
                  <a:srgbClr val="2C2A2A"/>
                </a:solidFill>
                <a:latin typeface="思源黑体-思源黑体-Medium" pitchFamily="34" charset="0"/>
                <a:ea typeface="思源黑体-思源黑体-Medium" pitchFamily="34" charset="-122"/>
                <a:cs typeface="思源黑体-思源黑体-Medium" pitchFamily="34" charset="-120"/>
              </a:rPr>
              <a:t>Real-time order tracking and inventory updates.</a:t>
            </a:r>
            <a:endParaRPr lang="en-US" sz="1670" dirty="0"/>
          </a:p>
        </p:txBody>
      </p:sp>
      <p:sp>
        <p:nvSpPr>
          <p:cNvPr id="17" name="Text 6"/>
          <p:cNvSpPr/>
          <p:nvPr/>
        </p:nvSpPr>
        <p:spPr>
          <a:xfrm>
            <a:off x="5458968" y="2441448"/>
            <a:ext cx="3730752" cy="804672"/>
          </a:xfrm>
          <a:prstGeom prst="rect">
            <a:avLst/>
          </a:prstGeom>
          <a:noFill/>
          <a:ln/>
        </p:spPr>
        <p:txBody>
          <a:bodyPr wrap="square" lIns="0" tIns="0" rIns="0" bIns="0" rtlCol="0" anchor="ctr"/>
          <a:lstStyle/>
          <a:p>
            <a:pPr marL="0" indent="0" algn="l">
              <a:lnSpc>
                <a:spcPts val="2090"/>
              </a:lnSpc>
              <a:buNone/>
            </a:pPr>
            <a:r>
              <a:rPr lang="en-US" sz="1670" dirty="0">
                <a:solidFill>
                  <a:srgbClr val="343232"/>
                </a:solidFill>
                <a:latin typeface="思源黑体-思源黑体-Medium" pitchFamily="34" charset="0"/>
                <a:ea typeface="思源黑体-思源黑体-Medium" pitchFamily="34" charset="-122"/>
                <a:cs typeface="思源黑体-思源黑体-Medium" pitchFamily="34" charset="-120"/>
              </a:rPr>
              <a:t>Responsive UI/UX: Delivering a visually appealing, user-friendly, and mobile-optimized interface.</a:t>
            </a:r>
            <a:endParaRPr lang="en-US" sz="1670" dirty="0"/>
          </a:p>
        </p:txBody>
      </p:sp>
      <p:sp>
        <p:nvSpPr>
          <p:cNvPr id="18" name="Text 7"/>
          <p:cNvSpPr/>
          <p:nvPr/>
        </p:nvSpPr>
        <p:spPr>
          <a:xfrm>
            <a:off x="832104" y="6364224"/>
            <a:ext cx="12984480" cy="539496"/>
          </a:xfrm>
          <a:prstGeom prst="rect">
            <a:avLst/>
          </a:prstGeom>
          <a:noFill/>
          <a:ln/>
        </p:spPr>
        <p:txBody>
          <a:bodyPr wrap="square" lIns="0" tIns="0" rIns="0" bIns="0" rtlCol="0" anchor="ctr"/>
          <a:lstStyle/>
          <a:p>
            <a:pPr marL="0" indent="0" algn="l">
              <a:lnSpc>
                <a:spcPts val="2090"/>
              </a:lnSpc>
              <a:buNone/>
            </a:pPr>
            <a:r>
              <a:rPr lang="en-US" sz="1670" dirty="0">
                <a:solidFill>
                  <a:srgbClr val="AEABAB"/>
                </a:solidFill>
                <a:latin typeface="思源黑体-思源黑体-Medium" pitchFamily="34" charset="0"/>
                <a:ea typeface="思源黑体-思源黑体-Medium" pitchFamily="34" charset="-122"/>
                <a:cs typeface="思源黑体-思源黑体-Medium" pitchFamily="34" charset="-120"/>
              </a:rPr>
              <a:t>The project scope is limited to the application’s user interface and core navigation flows for this phase, with backend functionalities to be implemented in subsequent stages.</a:t>
            </a:r>
            <a:endParaRPr lang="en-US" sz="1670" dirty="0"/>
          </a:p>
        </p:txBody>
      </p:sp>
      <p:sp>
        <p:nvSpPr>
          <p:cNvPr id="19" name="Text 8"/>
          <p:cNvSpPr/>
          <p:nvPr/>
        </p:nvSpPr>
        <p:spPr>
          <a:xfrm>
            <a:off x="7653528" y="4489704"/>
            <a:ext cx="5934456" cy="539496"/>
          </a:xfrm>
          <a:prstGeom prst="rect">
            <a:avLst/>
          </a:prstGeom>
          <a:noFill/>
          <a:ln/>
        </p:spPr>
        <p:txBody>
          <a:bodyPr wrap="square" lIns="0" tIns="0" rIns="0" bIns="0" rtlCol="0" anchor="ctr"/>
          <a:lstStyle/>
          <a:p>
            <a:pPr marL="0" indent="0" algn="l">
              <a:lnSpc>
                <a:spcPts val="2090"/>
              </a:lnSpc>
              <a:buNone/>
            </a:pPr>
            <a:r>
              <a:rPr lang="en-US" sz="1670" dirty="0">
                <a:solidFill>
                  <a:srgbClr val="343232"/>
                </a:solidFill>
                <a:latin typeface="思源黑体-思源黑体-Medium" pitchFamily="34" charset="0"/>
                <a:ea typeface="思源黑体-思源黑体-Medium" pitchFamily="34" charset="-122"/>
                <a:cs typeface="思源黑体-思源黑体-Medium" pitchFamily="34" charset="-120"/>
              </a:rPr>
              <a:t>Connection to backend databases for dynamic product management.</a:t>
            </a:r>
            <a:endParaRPr lang="en-US" sz="1670" dirty="0"/>
          </a:p>
        </p:txBody>
      </p:sp>
      <p:sp>
        <p:nvSpPr>
          <p:cNvPr id="20" name="Text 9"/>
          <p:cNvSpPr/>
          <p:nvPr/>
        </p:nvSpPr>
        <p:spPr>
          <a:xfrm>
            <a:off x="7653528" y="5477256"/>
            <a:ext cx="5934456" cy="539496"/>
          </a:xfrm>
          <a:prstGeom prst="rect">
            <a:avLst/>
          </a:prstGeom>
          <a:noFill/>
          <a:ln/>
        </p:spPr>
        <p:txBody>
          <a:bodyPr wrap="square" lIns="0" tIns="0" rIns="0" bIns="0" rtlCol="0" anchor="ctr"/>
          <a:lstStyle/>
          <a:p>
            <a:pPr marL="0" indent="0" algn="l">
              <a:lnSpc>
                <a:spcPts val="2090"/>
              </a:lnSpc>
              <a:buNone/>
            </a:pPr>
            <a:r>
              <a:rPr lang="en-US" sz="1670" dirty="0">
                <a:solidFill>
                  <a:srgbClr val="343232"/>
                </a:solidFill>
                <a:latin typeface="思源黑体-思源黑体-Medium" pitchFamily="34" charset="0"/>
                <a:ea typeface="思源黑体-思源黑体-Medium" pitchFamily="34" charset="-122"/>
                <a:cs typeface="思源黑体-思源黑体-Medium" pitchFamily="34" charset="-120"/>
              </a:rPr>
              <a:t>Personalized recommendations based on user preferences and purchase history.</a:t>
            </a:r>
            <a:endParaRPr lang="en-US" sz="1670" dirty="0"/>
          </a:p>
        </p:txBody>
      </p:sp>
      <p:sp>
        <p:nvSpPr>
          <p:cNvPr id="21" name="Text 10"/>
          <p:cNvSpPr/>
          <p:nvPr/>
        </p:nvSpPr>
        <p:spPr>
          <a:xfrm>
            <a:off x="9848088" y="2441448"/>
            <a:ext cx="3730752" cy="804672"/>
          </a:xfrm>
          <a:prstGeom prst="rect">
            <a:avLst/>
          </a:prstGeom>
          <a:noFill/>
          <a:ln/>
        </p:spPr>
        <p:txBody>
          <a:bodyPr wrap="square" lIns="0" tIns="0" rIns="0" bIns="0" rtlCol="0" anchor="ctr"/>
          <a:lstStyle/>
          <a:p>
            <a:pPr marL="0" indent="0" algn="l">
              <a:lnSpc>
                <a:spcPts val="2090"/>
              </a:lnSpc>
              <a:buNone/>
            </a:pPr>
            <a:r>
              <a:rPr lang="en-US" sz="1670" dirty="0">
                <a:solidFill>
                  <a:srgbClr val="2C2A2A"/>
                </a:solidFill>
                <a:latin typeface="思源黑体-思源黑体-Medium" pitchFamily="34" charset="0"/>
                <a:ea typeface="思源黑体-思源黑体-Medium" pitchFamily="34" charset="-122"/>
                <a:cs typeface="思源黑体-思源黑体-Medium" pitchFamily="34" charset="-120"/>
              </a:rPr>
              <a:t>Cross-Platform Support: Ensuring the application runs smoothly on both Android and iOS devices.</a:t>
            </a:r>
            <a:endParaRPr lang="en-US" sz="167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5532120"/>
            <a:ext cx="12984480" cy="36576"/>
          </a:xfrm>
          <a:prstGeom prst="rect">
            <a:avLst/>
          </a:prstGeom>
        </p:spPr>
      </p:pic>
      <p:sp>
        <p:nvSpPr>
          <p:cNvPr id="5" name="Text 0"/>
          <p:cNvSpPr/>
          <p:nvPr/>
        </p:nvSpPr>
        <p:spPr>
          <a:xfrm>
            <a:off x="832104" y="649224"/>
            <a:ext cx="12984480" cy="2212848"/>
          </a:xfrm>
          <a:prstGeom prst="rect">
            <a:avLst/>
          </a:prstGeom>
          <a:noFill/>
          <a:ln/>
        </p:spPr>
        <p:txBody>
          <a:bodyPr wrap="none" lIns="0" tIns="0" rIns="0" bIns="0" rtlCol="0" anchor="ctr"/>
          <a:lstStyle/>
          <a:p>
            <a:pPr marL="0" indent="0" algn="l">
              <a:lnSpc>
                <a:spcPts val="17410"/>
              </a:lnSpc>
              <a:buNone/>
            </a:pPr>
            <a:r>
              <a:rPr lang="en-US" sz="13930" dirty="0">
                <a:solidFill>
                  <a:srgbClr val="EAEAEA"/>
                </a:solidFill>
                <a:latin typeface="思源黑体-思源黑体-Medium" pitchFamily="34" charset="0"/>
                <a:ea typeface="思源黑体-思源黑体-Medium" pitchFamily="34" charset="-122"/>
                <a:cs typeface="思源黑体-思源黑体-Medium" pitchFamily="34" charset="-120"/>
              </a:rPr>
              <a:t>09</a:t>
            </a:r>
            <a:endParaRPr lang="en-US" sz="13930" dirty="0"/>
          </a:p>
        </p:txBody>
      </p:sp>
      <p:sp>
        <p:nvSpPr>
          <p:cNvPr id="6" name="Text 1"/>
          <p:cNvSpPr/>
          <p:nvPr/>
        </p:nvSpPr>
        <p:spPr>
          <a:xfrm>
            <a:off x="832104" y="31272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2"/>
          <p:cNvSpPr/>
          <p:nvPr/>
        </p:nvSpPr>
        <p:spPr>
          <a:xfrm>
            <a:off x="832104" y="3694176"/>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3"/>
          <p:cNvSpPr/>
          <p:nvPr/>
        </p:nvSpPr>
        <p:spPr>
          <a:xfrm>
            <a:off x="832104" y="4251960"/>
            <a:ext cx="12984480" cy="1024128"/>
          </a:xfrm>
          <a:prstGeom prst="rect">
            <a:avLst/>
          </a:prstGeom>
          <a:noFill/>
          <a:ln/>
        </p:spPr>
        <p:txBody>
          <a:bodyPr wrap="none" lIns="0" tIns="0" rIns="0" bIns="0" rtlCol="0" anchor="ctr"/>
          <a:lstStyle/>
          <a:p>
            <a:pPr marL="0" indent="0" algn="r">
              <a:lnSpc>
                <a:spcPts val="8010"/>
              </a:lnSpc>
              <a:buNone/>
            </a:pPr>
            <a:r>
              <a:rPr lang="en-US" sz="6410" dirty="0">
                <a:solidFill>
                  <a:srgbClr val="EAEAEA"/>
                </a:solidFill>
                <a:latin typeface="思源黑体-思源黑体-Medium" pitchFamily="34" charset="0"/>
                <a:ea typeface="思源黑体-思源黑体-Medium" pitchFamily="34" charset="-122"/>
                <a:cs typeface="思源黑体-思源黑体-Medium" pitchFamily="34" charset="-120"/>
              </a:rPr>
              <a:t>Tools &amp; Technologies Used</a:t>
            </a:r>
            <a:endParaRPr lang="en-US" sz="6410" dirty="0"/>
          </a:p>
        </p:txBody>
      </p:sp>
      <p:sp>
        <p:nvSpPr>
          <p:cNvPr id="9" name="Text 4"/>
          <p:cNvSpPr/>
          <p:nvPr/>
        </p:nvSpPr>
        <p:spPr>
          <a:xfrm>
            <a:off x="832104" y="5833872"/>
            <a:ext cx="12984480" cy="237744"/>
          </a:xfrm>
          <a:prstGeom prst="rect">
            <a:avLst/>
          </a:prstGeom>
          <a:noFill/>
          <a:ln/>
        </p:spPr>
        <p:txBody>
          <a:bodyPr wrap="none" lIns="0" tIns="0" rIns="0" bIns="0" rtlCol="0" anchor="ctr"/>
          <a:lstStyle/>
          <a:p>
            <a:pPr marL="0" indent="0" algn="l">
              <a:lnSpc>
                <a:spcPts val="1850"/>
              </a:lnSpc>
              <a:buNone/>
            </a:pPr>
            <a:r>
              <a:rPr lang="en-US" sz="1480" dirty="0">
                <a:solidFill>
                  <a:srgbClr val="AEABAB"/>
                </a:solidFill>
                <a:latin typeface="思源黑体-思源黑体-Medium" pitchFamily="34" charset="0"/>
                <a:ea typeface="思源黑体-思源黑体-Medium" pitchFamily="34" charset="-122"/>
                <a:cs typeface="思源黑体-思源黑体-Medium" pitchFamily="34" charset="-120"/>
              </a:rPr>
              <a:t> </a:t>
            </a:r>
            <a:endParaRPr lang="en-US" sz="14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41248" y="1673352"/>
            <a:ext cx="4142232" cy="1636776"/>
          </a:xfrm>
          <a:prstGeom prst="rect">
            <a:avLst/>
          </a:prstGeom>
        </p:spPr>
      </p:pic>
      <p:pic>
        <p:nvPicPr>
          <p:cNvPr id="5" name="Image 3" descr="preencoded.png"/>
          <p:cNvPicPr>
            <a:picLocks noChangeAspect="1"/>
          </p:cNvPicPr>
          <p:nvPr/>
        </p:nvPicPr>
        <p:blipFill>
          <a:blip r:embed="rId6"/>
          <a:stretch>
            <a:fillRect/>
          </a:stretch>
        </p:blipFill>
        <p:spPr>
          <a:xfrm>
            <a:off x="841248" y="3566160"/>
            <a:ext cx="6345936" cy="1344168"/>
          </a:xfrm>
          <a:prstGeom prst="rect">
            <a:avLst/>
          </a:prstGeom>
        </p:spPr>
      </p:pic>
      <p:pic>
        <p:nvPicPr>
          <p:cNvPr id="6" name="Image 4" descr="preencoded.png"/>
          <p:cNvPicPr>
            <a:picLocks noChangeAspect="1"/>
          </p:cNvPicPr>
          <p:nvPr/>
        </p:nvPicPr>
        <p:blipFill>
          <a:blip r:embed="rId7"/>
          <a:stretch>
            <a:fillRect/>
          </a:stretch>
        </p:blipFill>
        <p:spPr>
          <a:xfrm>
            <a:off x="5248656" y="1673352"/>
            <a:ext cx="4142232" cy="1636776"/>
          </a:xfrm>
          <a:prstGeom prst="rect">
            <a:avLst/>
          </a:prstGeom>
        </p:spPr>
      </p:pic>
      <p:pic>
        <p:nvPicPr>
          <p:cNvPr id="7" name="Image 5" descr="preencoded.png"/>
          <p:cNvPicPr>
            <a:picLocks noChangeAspect="1"/>
          </p:cNvPicPr>
          <p:nvPr/>
        </p:nvPicPr>
        <p:blipFill>
          <a:blip r:embed="rId8"/>
          <a:stretch>
            <a:fillRect/>
          </a:stretch>
        </p:blipFill>
        <p:spPr>
          <a:xfrm>
            <a:off x="7452360" y="3566160"/>
            <a:ext cx="6345936" cy="1344168"/>
          </a:xfrm>
          <a:prstGeom prst="rect">
            <a:avLst/>
          </a:prstGeom>
        </p:spPr>
      </p:pic>
      <p:pic>
        <p:nvPicPr>
          <p:cNvPr id="8" name="Image 6" descr="preencoded.png"/>
          <p:cNvPicPr>
            <a:picLocks noChangeAspect="1"/>
          </p:cNvPicPr>
          <p:nvPr/>
        </p:nvPicPr>
        <p:blipFill>
          <a:blip r:embed="rId5"/>
          <a:stretch>
            <a:fillRect/>
          </a:stretch>
        </p:blipFill>
        <p:spPr>
          <a:xfrm>
            <a:off x="9656064" y="1673352"/>
            <a:ext cx="4142232" cy="1636776"/>
          </a:xfrm>
          <a:prstGeom prst="rect">
            <a:avLst/>
          </a:prstGeom>
        </p:spPr>
      </p:pic>
      <p:sp>
        <p:nvSpPr>
          <p:cNvPr id="9" name="Text 0"/>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EAEAEA"/>
                </a:solidFill>
                <a:latin typeface="思源黑体-思源黑体-Medium" pitchFamily="34" charset="0"/>
                <a:ea typeface="思源黑体-思源黑体-Medium" pitchFamily="34" charset="-122"/>
                <a:cs typeface="思源黑体-思源黑体-Medium" pitchFamily="34" charset="-120"/>
              </a:rPr>
              <a:t>Development Tools</a:t>
            </a:r>
            <a:endParaRPr lang="en-US" sz="4640" dirty="0"/>
          </a:p>
        </p:txBody>
      </p:sp>
      <p:sp>
        <p:nvSpPr>
          <p:cNvPr id="10" name="Text 1"/>
          <p:cNvSpPr/>
          <p:nvPr/>
        </p:nvSpPr>
        <p:spPr>
          <a:xfrm>
            <a:off x="1078992" y="1792224"/>
            <a:ext cx="3675888" cy="374904"/>
          </a:xfrm>
          <a:prstGeom prst="rect">
            <a:avLst/>
          </a:prstGeom>
          <a:noFill/>
          <a:ln/>
        </p:spPr>
        <p:txBody>
          <a:bodyPr wrap="none" lIns="0" tIns="0" rIns="0" bIns="0" rtlCol="0" anchor="ctr"/>
          <a:lstStyle/>
          <a:p>
            <a:pPr marL="0" indent="0" algn="l">
              <a:lnSpc>
                <a:spcPts val="2900"/>
              </a:lnSpc>
              <a:buNone/>
            </a:pPr>
            <a:r>
              <a:rPr lang="en-US" sz="2320" dirty="0">
                <a:solidFill>
                  <a:srgbClr val="2C2A2A"/>
                </a:solidFill>
                <a:latin typeface="思源黑体-思源黑体-Medium" pitchFamily="34" charset="0"/>
                <a:ea typeface="思源黑体-思源黑体-Medium" pitchFamily="34" charset="-122"/>
                <a:cs typeface="思源黑体-思源黑体-Medium" pitchFamily="34" charset="-120"/>
              </a:rPr>
              <a:t>React Native CLI</a:t>
            </a:r>
            <a:endParaRPr lang="en-US" sz="2320" dirty="0"/>
          </a:p>
        </p:txBody>
      </p:sp>
      <p:sp>
        <p:nvSpPr>
          <p:cNvPr id="11" name="Text 2"/>
          <p:cNvSpPr/>
          <p:nvPr/>
        </p:nvSpPr>
        <p:spPr>
          <a:xfrm>
            <a:off x="1078992" y="2295144"/>
            <a:ext cx="3675888" cy="886968"/>
          </a:xfrm>
          <a:prstGeom prst="rect">
            <a:avLst/>
          </a:prstGeom>
          <a:noFill/>
          <a:ln/>
        </p:spPr>
        <p:txBody>
          <a:bodyPr wrap="square" lIns="0" tIns="0" rIns="0" bIns="0" rtlCol="0" anchor="ctr"/>
          <a:lstStyle/>
          <a:p>
            <a:pPr marL="0" indent="0" algn="l">
              <a:lnSpc>
                <a:spcPts val="2320"/>
              </a:lnSpc>
              <a:buNone/>
            </a:pPr>
            <a:r>
              <a:rPr lang="en-US" sz="1850" dirty="0">
                <a:solidFill>
                  <a:srgbClr val="2C2A2A"/>
                </a:solidFill>
                <a:latin typeface="思源黑体-思源黑体-Medium" pitchFamily="34" charset="0"/>
                <a:ea typeface="思源黑体-思源黑体-Medium" pitchFamily="34" charset="-122"/>
                <a:cs typeface="思源黑体-思源黑体-Medium" pitchFamily="34" charset="-120"/>
              </a:rPr>
              <a:t> For building a cross-platform mobile application with native performance.</a:t>
            </a:r>
            <a:endParaRPr lang="en-US" sz="1850" dirty="0"/>
          </a:p>
        </p:txBody>
      </p:sp>
      <p:sp>
        <p:nvSpPr>
          <p:cNvPr id="12" name="Text 3"/>
          <p:cNvSpPr/>
          <p:nvPr/>
        </p:nvSpPr>
        <p:spPr>
          <a:xfrm>
            <a:off x="1078992" y="3685032"/>
            <a:ext cx="5870448" cy="374904"/>
          </a:xfrm>
          <a:prstGeom prst="rect">
            <a:avLst/>
          </a:prstGeom>
          <a:noFill/>
          <a:ln/>
        </p:spPr>
        <p:txBody>
          <a:bodyPr wrap="none" lIns="0" tIns="0" rIns="0" bIns="0" rtlCol="0" anchor="ctr"/>
          <a:lstStyle/>
          <a:p>
            <a:pPr marL="0" indent="0" algn="l">
              <a:lnSpc>
                <a:spcPts val="2900"/>
              </a:lnSpc>
              <a:buNone/>
            </a:pPr>
            <a:r>
              <a:rPr lang="en-US" sz="2320" dirty="0">
                <a:solidFill>
                  <a:srgbClr val="343232"/>
                </a:solidFill>
                <a:latin typeface="思源黑体-思源黑体-Medium" pitchFamily="34" charset="0"/>
                <a:ea typeface="思源黑体-思源黑体-Medium" pitchFamily="34" charset="-122"/>
                <a:cs typeface="思源黑体-思源黑体-Medium" pitchFamily="34" charset="-120"/>
              </a:rPr>
              <a:t>Android Studio</a:t>
            </a:r>
            <a:endParaRPr lang="en-US" sz="2320" dirty="0"/>
          </a:p>
        </p:txBody>
      </p:sp>
      <p:sp>
        <p:nvSpPr>
          <p:cNvPr id="13" name="Text 4"/>
          <p:cNvSpPr/>
          <p:nvPr/>
        </p:nvSpPr>
        <p:spPr>
          <a:xfrm>
            <a:off x="1078992" y="4197096"/>
            <a:ext cx="5870448" cy="594360"/>
          </a:xfrm>
          <a:prstGeom prst="rect">
            <a:avLst/>
          </a:prstGeom>
          <a:noFill/>
          <a:ln/>
        </p:spPr>
        <p:txBody>
          <a:bodyPr wrap="square" lIns="0" tIns="0" rIns="0" bIns="0" rtlCol="0" anchor="ctr"/>
          <a:lstStyle/>
          <a:p>
            <a:pPr marL="0" indent="0" algn="l">
              <a:lnSpc>
                <a:spcPts val="2320"/>
              </a:lnSpc>
              <a:buNone/>
            </a:pPr>
            <a:r>
              <a:rPr lang="en-US" sz="1850" dirty="0">
                <a:solidFill>
                  <a:srgbClr val="343232"/>
                </a:solidFill>
                <a:latin typeface="思源黑体-思源黑体-Medium" pitchFamily="34" charset="0"/>
                <a:ea typeface="思源黑体-思源黑体-Medium" pitchFamily="34" charset="-122"/>
                <a:cs typeface="思源黑体-思源黑体-Medium" pitchFamily="34" charset="-120"/>
              </a:rPr>
              <a:t> For Android app development, testing, and emulation.</a:t>
            </a:r>
            <a:endParaRPr lang="en-US" sz="1850" dirty="0"/>
          </a:p>
        </p:txBody>
      </p:sp>
      <p:sp>
        <p:nvSpPr>
          <p:cNvPr id="14" name="Text 5"/>
          <p:cNvSpPr/>
          <p:nvPr/>
        </p:nvSpPr>
        <p:spPr>
          <a:xfrm>
            <a:off x="5486400" y="1792224"/>
            <a:ext cx="3675888" cy="374904"/>
          </a:xfrm>
          <a:prstGeom prst="rect">
            <a:avLst/>
          </a:prstGeom>
          <a:noFill/>
          <a:ln/>
        </p:spPr>
        <p:txBody>
          <a:bodyPr wrap="none" lIns="0" tIns="0" rIns="0" bIns="0" rtlCol="0" anchor="ctr"/>
          <a:lstStyle/>
          <a:p>
            <a:pPr marL="0" indent="0" algn="l">
              <a:lnSpc>
                <a:spcPts val="2900"/>
              </a:lnSpc>
              <a:buNone/>
            </a:pPr>
            <a:r>
              <a:rPr lang="en-US" sz="2320" dirty="0">
                <a:solidFill>
                  <a:srgbClr val="343232"/>
                </a:solidFill>
                <a:latin typeface="思源黑体-思源黑体-Medium" pitchFamily="34" charset="0"/>
                <a:ea typeface="思源黑体-思源黑体-Medium" pitchFamily="34" charset="-122"/>
                <a:cs typeface="思源黑体-思源黑体-Medium" pitchFamily="34" charset="-120"/>
              </a:rPr>
              <a:t>JavaScript (ES6)</a:t>
            </a:r>
            <a:endParaRPr lang="en-US" sz="2320" dirty="0"/>
          </a:p>
        </p:txBody>
      </p:sp>
      <p:sp>
        <p:nvSpPr>
          <p:cNvPr id="15" name="Text 6"/>
          <p:cNvSpPr/>
          <p:nvPr/>
        </p:nvSpPr>
        <p:spPr>
          <a:xfrm>
            <a:off x="5486400" y="2295144"/>
            <a:ext cx="3675888" cy="594360"/>
          </a:xfrm>
          <a:prstGeom prst="rect">
            <a:avLst/>
          </a:prstGeom>
          <a:noFill/>
          <a:ln/>
        </p:spPr>
        <p:txBody>
          <a:bodyPr wrap="square" lIns="0" tIns="0" rIns="0" bIns="0" rtlCol="0" anchor="ctr"/>
          <a:lstStyle/>
          <a:p>
            <a:pPr marL="0" indent="0" algn="l">
              <a:lnSpc>
                <a:spcPts val="2320"/>
              </a:lnSpc>
              <a:buNone/>
            </a:pPr>
            <a:r>
              <a:rPr lang="en-US" sz="1850" dirty="0">
                <a:solidFill>
                  <a:srgbClr val="343232"/>
                </a:solidFill>
                <a:latin typeface="思源黑体-思源黑体-Medium" pitchFamily="34" charset="0"/>
                <a:ea typeface="思源黑体-思源黑体-Medium" pitchFamily="34" charset="-122"/>
                <a:cs typeface="思源黑体-思源黑体-Medium" pitchFamily="34" charset="-120"/>
              </a:rPr>
              <a:t> Core programming language for implementing application logic.</a:t>
            </a:r>
            <a:endParaRPr lang="en-US" sz="1850" dirty="0"/>
          </a:p>
        </p:txBody>
      </p:sp>
      <p:sp>
        <p:nvSpPr>
          <p:cNvPr id="16" name="Text 7"/>
          <p:cNvSpPr/>
          <p:nvPr/>
        </p:nvSpPr>
        <p:spPr>
          <a:xfrm>
            <a:off x="7690104" y="3685032"/>
            <a:ext cx="5870448" cy="374904"/>
          </a:xfrm>
          <a:prstGeom prst="rect">
            <a:avLst/>
          </a:prstGeom>
          <a:noFill/>
          <a:ln/>
        </p:spPr>
        <p:txBody>
          <a:bodyPr wrap="none" lIns="0" tIns="0" rIns="0" bIns="0" rtlCol="0" anchor="ctr"/>
          <a:lstStyle/>
          <a:p>
            <a:pPr marL="0" indent="0" algn="l">
              <a:lnSpc>
                <a:spcPts val="2900"/>
              </a:lnSpc>
              <a:buNone/>
            </a:pPr>
            <a:r>
              <a:rPr lang="en-US" sz="2320" dirty="0">
                <a:solidFill>
                  <a:srgbClr val="2C2A2A"/>
                </a:solidFill>
                <a:latin typeface="思源黑体-思源黑体-Medium" pitchFamily="34" charset="0"/>
                <a:ea typeface="思源黑体-思源黑体-Medium" pitchFamily="34" charset="-122"/>
                <a:cs typeface="思源黑体-思源黑体-Medium" pitchFamily="34" charset="-120"/>
              </a:rPr>
              <a:t>Visual Studio Code</a:t>
            </a:r>
            <a:endParaRPr lang="en-US" sz="2320" dirty="0"/>
          </a:p>
        </p:txBody>
      </p:sp>
      <p:sp>
        <p:nvSpPr>
          <p:cNvPr id="17" name="Text 8"/>
          <p:cNvSpPr/>
          <p:nvPr/>
        </p:nvSpPr>
        <p:spPr>
          <a:xfrm>
            <a:off x="7690104" y="4197096"/>
            <a:ext cx="5870448" cy="594360"/>
          </a:xfrm>
          <a:prstGeom prst="rect">
            <a:avLst/>
          </a:prstGeom>
          <a:noFill/>
          <a:ln/>
        </p:spPr>
        <p:txBody>
          <a:bodyPr wrap="square" lIns="0" tIns="0" rIns="0" bIns="0" rtlCol="0" anchor="ctr"/>
          <a:lstStyle/>
          <a:p>
            <a:pPr marL="0" indent="0" algn="l">
              <a:lnSpc>
                <a:spcPts val="2320"/>
              </a:lnSpc>
              <a:buNone/>
            </a:pPr>
            <a:r>
              <a:rPr lang="en-US" sz="1850" dirty="0">
                <a:solidFill>
                  <a:srgbClr val="2C2A2A"/>
                </a:solidFill>
                <a:latin typeface="思源黑体-思源黑体-Medium" pitchFamily="34" charset="0"/>
                <a:ea typeface="思源黑体-思源黑体-Medium" pitchFamily="34" charset="-122"/>
                <a:cs typeface="思源黑体-思源黑体-Medium" pitchFamily="34" charset="-120"/>
              </a:rPr>
              <a:t> As the primary code editor with extensions for syntax highlighting, debugging, and version control.</a:t>
            </a:r>
            <a:endParaRPr lang="en-US" sz="1850" dirty="0"/>
          </a:p>
        </p:txBody>
      </p:sp>
      <p:sp>
        <p:nvSpPr>
          <p:cNvPr id="18" name="Text 9"/>
          <p:cNvSpPr/>
          <p:nvPr/>
        </p:nvSpPr>
        <p:spPr>
          <a:xfrm>
            <a:off x="9893808" y="1792224"/>
            <a:ext cx="3675888" cy="374904"/>
          </a:xfrm>
          <a:prstGeom prst="rect">
            <a:avLst/>
          </a:prstGeom>
          <a:noFill/>
          <a:ln/>
        </p:spPr>
        <p:txBody>
          <a:bodyPr wrap="none" lIns="0" tIns="0" rIns="0" bIns="0" rtlCol="0" anchor="ctr"/>
          <a:lstStyle/>
          <a:p>
            <a:pPr marL="0" indent="0" algn="l">
              <a:lnSpc>
                <a:spcPts val="2900"/>
              </a:lnSpc>
              <a:buNone/>
            </a:pPr>
            <a:r>
              <a:rPr lang="en-US" sz="2320" dirty="0">
                <a:solidFill>
                  <a:srgbClr val="2C2A2A"/>
                </a:solidFill>
                <a:latin typeface="思源黑体-思源黑体-Medium" pitchFamily="34" charset="0"/>
                <a:ea typeface="思源黑体-思源黑体-Medium" pitchFamily="34" charset="-122"/>
                <a:cs typeface="思源黑体-思源黑体-Medium" pitchFamily="34" charset="-120"/>
              </a:rPr>
              <a:t>Node.js &amp; npm</a:t>
            </a:r>
            <a:endParaRPr lang="en-US" sz="2320" dirty="0"/>
          </a:p>
        </p:txBody>
      </p:sp>
      <p:sp>
        <p:nvSpPr>
          <p:cNvPr id="19" name="Text 10"/>
          <p:cNvSpPr/>
          <p:nvPr/>
        </p:nvSpPr>
        <p:spPr>
          <a:xfrm>
            <a:off x="9893808" y="2295144"/>
            <a:ext cx="3675888" cy="886968"/>
          </a:xfrm>
          <a:prstGeom prst="rect">
            <a:avLst/>
          </a:prstGeom>
          <a:noFill/>
          <a:ln/>
        </p:spPr>
        <p:txBody>
          <a:bodyPr wrap="square" lIns="0" tIns="0" rIns="0" bIns="0" rtlCol="0" anchor="ctr"/>
          <a:lstStyle/>
          <a:p>
            <a:pPr marL="0" indent="0" algn="l">
              <a:lnSpc>
                <a:spcPts val="2320"/>
              </a:lnSpc>
              <a:buNone/>
            </a:pPr>
            <a:r>
              <a:rPr lang="en-US" sz="1850" dirty="0">
                <a:solidFill>
                  <a:srgbClr val="2C2A2A"/>
                </a:solidFill>
                <a:latin typeface="思源黑体-思源黑体-Medium" pitchFamily="34" charset="0"/>
                <a:ea typeface="思源黑体-思源黑体-Medium" pitchFamily="34" charset="-122"/>
                <a:cs typeface="思源黑体-思源黑体-Medium" pitchFamily="34" charset="-120"/>
              </a:rPr>
              <a:t> For managing dependencies and running React Native commands.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1700</Words>
  <Application>Microsoft Office PowerPoint</Application>
  <PresentationFormat>Custom</PresentationFormat>
  <Paragraphs>148</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Times New Roman</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Bhavya Prasad</cp:lastModifiedBy>
  <cp:revision>4</cp:revision>
  <dcterms:created xsi:type="dcterms:W3CDTF">2025-08-15T15:36:39Z</dcterms:created>
  <dcterms:modified xsi:type="dcterms:W3CDTF">2025-08-16T09:21:09Z</dcterms:modified>
</cp:coreProperties>
</file>